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23" r:id="rId3"/>
    <p:sldId id="322" r:id="rId4"/>
    <p:sldId id="346" r:id="rId5"/>
    <p:sldId id="266" r:id="rId6"/>
    <p:sldId id="330" r:id="rId7"/>
    <p:sldId id="331" r:id="rId8"/>
    <p:sldId id="263" r:id="rId9"/>
    <p:sldId id="332" r:id="rId10"/>
    <p:sldId id="267" r:id="rId11"/>
    <p:sldId id="269" r:id="rId12"/>
    <p:sldId id="268" r:id="rId13"/>
    <p:sldId id="270" r:id="rId14"/>
    <p:sldId id="271" r:id="rId15"/>
    <p:sldId id="336" r:id="rId16"/>
    <p:sldId id="296" r:id="rId17"/>
    <p:sldId id="277" r:id="rId18"/>
    <p:sldId id="279" r:id="rId19"/>
    <p:sldId id="281" r:id="rId20"/>
    <p:sldId id="282" r:id="rId21"/>
    <p:sldId id="292" r:id="rId22"/>
    <p:sldId id="285" r:id="rId23"/>
    <p:sldId id="286" r:id="rId24"/>
    <p:sldId id="287" r:id="rId25"/>
    <p:sldId id="289" r:id="rId26"/>
    <p:sldId id="288" r:id="rId27"/>
    <p:sldId id="291" r:id="rId28"/>
    <p:sldId id="338" r:id="rId29"/>
    <p:sldId id="300" r:id="rId30"/>
    <p:sldId id="301" r:id="rId31"/>
    <p:sldId id="302" r:id="rId32"/>
    <p:sldId id="303" r:id="rId33"/>
    <p:sldId id="340" r:id="rId34"/>
    <p:sldId id="314" r:id="rId35"/>
    <p:sldId id="339" r:id="rId36"/>
    <p:sldId id="257" r:id="rId37"/>
    <p:sldId id="320" r:id="rId38"/>
    <p:sldId id="318" r:id="rId39"/>
    <p:sldId id="319" r:id="rId40"/>
    <p:sldId id="317" r:id="rId41"/>
    <p:sldId id="321" r:id="rId42"/>
    <p:sldId id="316" r:id="rId43"/>
    <p:sldId id="306" r:id="rId44"/>
    <p:sldId id="315" r:id="rId45"/>
    <p:sldId id="308" r:id="rId46"/>
    <p:sldId id="307" r:id="rId47"/>
    <p:sldId id="305" r:id="rId48"/>
    <p:sldId id="335" r:id="rId49"/>
    <p:sldId id="345" r:id="rId50"/>
    <p:sldId id="334" r:id="rId51"/>
    <p:sldId id="333" r:id="rId52"/>
    <p:sldId id="341" r:id="rId53"/>
    <p:sldId id="342" r:id="rId54"/>
    <p:sldId id="343" r:id="rId55"/>
    <p:sldId id="34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814" autoAdjust="0"/>
  </p:normalViewPr>
  <p:slideViewPr>
    <p:cSldViewPr snapToGrid="0" snapToObjects="1">
      <p:cViewPr>
        <p:scale>
          <a:sx n="121" d="100"/>
          <a:sy n="121" d="100"/>
        </p:scale>
        <p:origin x="-744" y="1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Castaway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6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Unconstrained conditions</a:t>
            </a:r>
            <a:r>
              <a:rPr lang="en-US" baseline="0" dirty="0" smtClean="0"/>
              <a:t> including variability in ambient lighting, pose, expression, face size and distance from the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Birthmarks, moles, large eyebrows, to name but a few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file://localhost/Users/domingomery/Dropbox/Mingo/Presentations/videos/face_recognition.avi" TargetMode="External"/><Relationship Id="rId2" Type="http://schemas.openxmlformats.org/officeDocument/2006/relationships/video" Target="file://localhost/Users/domingomery/Dropbox/Mingo/Presentations/videos/face_recognition.avi" TargetMode="Externa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0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26.png"/><Relationship Id="rId8" Type="http://schemas.openxmlformats.org/officeDocument/2006/relationships/image" Target="../media/image10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jpeg"/><Relationship Id="rId6" Type="http://schemas.microsoft.com/office/2007/relationships/hdphoto" Target="../media/hdphoto1.wdp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Face Recognition using </a:t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dirty="0" smtClean="0">
                <a:latin typeface="Trebuchet MS"/>
                <a:cs typeface="Trebuchet MS"/>
              </a:rPr>
              <a:t>Adaptive Sparse Representations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93881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Domingo Mery</a:t>
            </a: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With collaboration of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Erick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Svec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Ruben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Mitnik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Tomas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Larrain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Roberto Rosenthal, Daniel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Heinsohn</a:t>
            </a:r>
            <a:endParaRPr lang="en-US" sz="23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MACHINE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INTELLIGENCE GROUP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DEPARTMENT OF COMPUTER SCIENCE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CATHOLIC UNIVERSITY OF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CHILE</a:t>
            </a:r>
          </a:p>
          <a:p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BiometryCloud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2014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22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165" y="1535948"/>
            <a:ext cx="44622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3) Face images are not perfectly aligned.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79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165" y="1535948"/>
            <a:ext cx="7109639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3) Face images are not perfectly aligned.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  <a:sym typeface="Wingdings"/>
              </a:rPr>
              <a:t>F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eature should be extracted in random positions… and selected!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71919" y="2544906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Query Image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995" y="3068605"/>
            <a:ext cx="4553966" cy="2044973"/>
            <a:chOff x="390995" y="3068605"/>
            <a:chExt cx="4553966" cy="204497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3" y="3068605"/>
              <a:ext cx="1643282" cy="2044973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08495" y="36343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57695" y="3799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0995" y="37867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05295" y="3431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16495" y="32660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25995" y="3164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46595" y="37867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84695" y="3545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6595" y="32533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33995" y="3558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559395" y="37232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08495" y="37105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59395" y="3939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8895" y="40407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648295" y="4180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79995" y="3418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0395" y="4129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660995" y="3418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30695" y="38883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29095" y="4332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7195" y="44852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48195" y="4637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35495" y="4332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59295" y="4205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84695" y="39772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94195" y="4129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19595" y="44979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65695" y="37105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91095" y="3875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1095" y="40915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0595" y="4193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79995" y="4332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11695" y="3570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92695" y="3570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762044" y="3753110"/>
              <a:ext cx="1454356" cy="6686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>
              <a:stCxn id="42" idx="3"/>
              <a:endCxn id="51" idx="1"/>
            </p:cNvCxnSpPr>
            <p:nvPr/>
          </p:nvCxnSpPr>
          <p:spPr>
            <a:xfrm flipV="1">
              <a:off x="2039305" y="4087452"/>
              <a:ext cx="722739" cy="3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218253" y="4122400"/>
              <a:ext cx="7267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itle 1"/>
            <p:cNvSpPr txBox="1">
              <a:spLocks/>
            </p:cNvSpPr>
            <p:nvPr/>
          </p:nvSpPr>
          <p:spPr>
            <a:xfrm>
              <a:off x="2629541" y="3690541"/>
              <a:ext cx="1739260" cy="8134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latin typeface="Trebuchet MS"/>
                  <a:cs typeface="Trebuchet MS"/>
                </a:rPr>
                <a:t>Selection</a:t>
              </a:r>
              <a:endParaRPr lang="en-US" sz="2400" dirty="0">
                <a:latin typeface="Trebuchet MS"/>
                <a:cs typeface="Trebuchet MS"/>
              </a:endParaRP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23" y="3081305"/>
            <a:ext cx="1643282" cy="204497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5178895" y="3901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864695" y="37867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356695" y="41423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585295" y="40915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255095" y="44598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788495" y="4409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509095" y="44344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229695" y="36216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750395" y="35581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36705" y="3405792"/>
            <a:ext cx="2305949" cy="1377585"/>
            <a:chOff x="6636705" y="3405792"/>
            <a:chExt cx="2305949" cy="1377585"/>
          </a:xfrm>
        </p:grpSpPr>
        <p:sp>
          <p:nvSpPr>
            <p:cNvPr id="138" name="Rectangle 137"/>
            <p:cNvSpPr/>
            <p:nvPr/>
          </p:nvSpPr>
          <p:spPr>
            <a:xfrm>
              <a:off x="7335897" y="3405792"/>
              <a:ext cx="1454356" cy="137758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>
              <a:stCxn id="59" idx="3"/>
              <a:endCxn id="138" idx="1"/>
            </p:cNvCxnSpPr>
            <p:nvPr/>
          </p:nvCxnSpPr>
          <p:spPr>
            <a:xfrm flipV="1">
              <a:off x="6636705" y="4094585"/>
              <a:ext cx="699192" cy="92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itle 1"/>
            <p:cNvSpPr txBox="1">
              <a:spLocks/>
            </p:cNvSpPr>
            <p:nvPr/>
          </p:nvSpPr>
          <p:spPr>
            <a:xfrm>
              <a:off x="7203394" y="3686656"/>
              <a:ext cx="1739260" cy="8134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5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latin typeface="Trebuchet MS"/>
                  <a:cs typeface="Trebuchet MS"/>
                </a:rPr>
                <a:t>Face</a:t>
              </a:r>
            </a:p>
            <a:p>
              <a:r>
                <a:rPr lang="en-US" sz="2400" dirty="0" smtClean="0">
                  <a:latin typeface="Trebuchet MS"/>
                  <a:cs typeface="Trebuchet MS"/>
                </a:rPr>
                <a:t>Recognition</a:t>
              </a:r>
            </a:p>
            <a:p>
              <a:r>
                <a:rPr lang="en-US" sz="2400" dirty="0" smtClean="0">
                  <a:latin typeface="Trebuchet MS"/>
                  <a:cs typeface="Trebuchet MS"/>
                </a:rPr>
                <a:t>Algorithm</a:t>
              </a:r>
              <a:endParaRPr lang="en-US" sz="24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9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165" y="1535948"/>
            <a:ext cx="8969122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4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) Face image can be subdivided into ‘sub-expressions’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  <a:sym typeface="Wingdings"/>
              </a:rPr>
              <a:t>It should be better to look for similar ‘sub-expressions’ (instead of similar images)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71919" y="2544906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Query Image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93423" y="3081305"/>
            <a:ext cx="1643282" cy="2044973"/>
            <a:chOff x="4993423" y="3081305"/>
            <a:chExt cx="1643282" cy="204497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23" y="3081305"/>
              <a:ext cx="1643282" cy="2044973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5178895" y="39010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864695" y="37867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356695" y="41423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85295" y="40915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55095" y="4459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788495" y="44090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509095" y="4434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29695" y="3621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750395" y="3558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2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50278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9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71919" y="2544906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Query Image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6023" y="3068741"/>
            <a:ext cx="1643282" cy="2044973"/>
            <a:chOff x="4993423" y="3081305"/>
            <a:chExt cx="1643282" cy="204497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23" y="3081305"/>
              <a:ext cx="1643282" cy="2044973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5178895" y="39010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864695" y="37867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356695" y="41423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85295" y="40915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55095" y="44598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788495" y="44090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509095" y="44344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29695" y="36216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750395" y="3558193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648367" y="47630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49518" y="2376234"/>
            <a:ext cx="5564282" cy="2970465"/>
            <a:chOff x="3503518" y="2554034"/>
            <a:chExt cx="5564282" cy="2970465"/>
          </a:xfrm>
        </p:grpSpPr>
        <p:sp>
          <p:nvSpPr>
            <p:cNvPr id="16" name="Rounded Rectangle 15"/>
            <p:cNvSpPr/>
            <p:nvPr/>
          </p:nvSpPr>
          <p:spPr>
            <a:xfrm>
              <a:off x="3503518" y="2966528"/>
              <a:ext cx="5564282" cy="2557971"/>
            </a:xfrm>
            <a:prstGeom prst="roundRect">
              <a:avLst>
                <a:gd name="adj" fmla="val 6650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face0119.bm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993" y="3249569"/>
              <a:ext cx="1648279" cy="20511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77857" y="3247891"/>
              <a:ext cx="1648279" cy="205119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304" y="3258985"/>
              <a:ext cx="1648279" cy="2051191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590358" y="2554034"/>
              <a:ext cx="2254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Gallery Images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64906" y="3770871"/>
            <a:ext cx="5409978" cy="444500"/>
            <a:chOff x="1264906" y="3770871"/>
            <a:chExt cx="5409978" cy="444500"/>
          </a:xfrm>
        </p:grpSpPr>
        <p:sp>
          <p:nvSpPr>
            <p:cNvPr id="57" name="Rectangle 56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298662" y="38410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57" idx="3"/>
              <a:endCxn id="58" idx="1"/>
            </p:cNvCxnSpPr>
            <p:nvPr/>
          </p:nvCxnSpPr>
          <p:spPr>
            <a:xfrm>
              <a:off x="1641128" y="3958014"/>
              <a:ext cx="4657534" cy="7021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909306" y="4418571"/>
            <a:ext cx="7099078" cy="406400"/>
            <a:chOff x="1264906" y="3770871"/>
            <a:chExt cx="7099078" cy="406400"/>
          </a:xfrm>
        </p:grpSpPr>
        <p:sp>
          <p:nvSpPr>
            <p:cNvPr id="62" name="Rectangle 61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987762" y="38029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stCxn id="62" idx="3"/>
              <a:endCxn id="63" idx="1"/>
            </p:cNvCxnSpPr>
            <p:nvPr/>
          </p:nvCxnSpPr>
          <p:spPr>
            <a:xfrm>
              <a:off x="1641128" y="3958014"/>
              <a:ext cx="6346634" cy="3211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81495" y="3840058"/>
            <a:ext cx="5460778" cy="418370"/>
            <a:chOff x="1264906" y="3726786"/>
            <a:chExt cx="5460778" cy="418370"/>
          </a:xfrm>
        </p:grpSpPr>
        <p:sp>
          <p:nvSpPr>
            <p:cNvPr id="67" name="Rectangle 66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49462" y="37267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7" idx="3"/>
              <a:endCxn id="68" idx="1"/>
            </p:cNvCxnSpPr>
            <p:nvPr/>
          </p:nvCxnSpPr>
          <p:spPr>
            <a:xfrm flipV="1">
              <a:off x="1641128" y="3913929"/>
              <a:ext cx="4708334" cy="440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1150606" y="3485486"/>
            <a:ext cx="3530378" cy="431070"/>
            <a:chOff x="1264906" y="3714086"/>
            <a:chExt cx="3530378" cy="431070"/>
          </a:xfrm>
        </p:grpSpPr>
        <p:sp>
          <p:nvSpPr>
            <p:cNvPr id="71" name="Rectangle 70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419062" y="37140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1" idx="3"/>
              <a:endCxn id="72" idx="1"/>
            </p:cNvCxnSpPr>
            <p:nvPr/>
          </p:nvCxnSpPr>
          <p:spPr>
            <a:xfrm flipV="1">
              <a:off x="1641128" y="3901229"/>
              <a:ext cx="2777934" cy="567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188706" y="4361786"/>
            <a:ext cx="3670078" cy="418370"/>
            <a:chOff x="1264906" y="3726786"/>
            <a:chExt cx="3670078" cy="418370"/>
          </a:xfrm>
        </p:grpSpPr>
        <p:sp>
          <p:nvSpPr>
            <p:cNvPr id="75" name="Rectangle 74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58762" y="37267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1"/>
            </p:cNvCxnSpPr>
            <p:nvPr/>
          </p:nvCxnSpPr>
          <p:spPr>
            <a:xfrm flipV="1">
              <a:off x="1641128" y="3913929"/>
              <a:ext cx="2917634" cy="440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985506" y="4075671"/>
            <a:ext cx="7175278" cy="381000"/>
            <a:chOff x="1264906" y="3770871"/>
            <a:chExt cx="7175278" cy="381000"/>
          </a:xfrm>
        </p:grpSpPr>
        <p:sp>
          <p:nvSpPr>
            <p:cNvPr id="79" name="Rectangle 78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063962" y="37775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79" idx="3"/>
              <a:endCxn id="80" idx="1"/>
            </p:cNvCxnSpPr>
            <p:nvPr/>
          </p:nvCxnSpPr>
          <p:spPr>
            <a:xfrm>
              <a:off x="1641128" y="3958014"/>
              <a:ext cx="6422834" cy="671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55306" y="4412586"/>
            <a:ext cx="5282978" cy="405670"/>
            <a:chOff x="1264906" y="3739486"/>
            <a:chExt cx="5282978" cy="405670"/>
          </a:xfrm>
        </p:grpSpPr>
        <p:sp>
          <p:nvSpPr>
            <p:cNvPr id="83" name="Rectangle 82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71662" y="37394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1"/>
            </p:cNvCxnSpPr>
            <p:nvPr/>
          </p:nvCxnSpPr>
          <p:spPr>
            <a:xfrm flipV="1">
              <a:off x="1641128" y="3926629"/>
              <a:ext cx="4530534" cy="313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756906" y="4120486"/>
            <a:ext cx="3479578" cy="380270"/>
            <a:chOff x="1264906" y="3764886"/>
            <a:chExt cx="3479578" cy="380270"/>
          </a:xfrm>
        </p:grpSpPr>
        <p:sp>
          <p:nvSpPr>
            <p:cNvPr id="87" name="Rectangle 86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68262" y="37648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1"/>
            </p:cNvCxnSpPr>
            <p:nvPr/>
          </p:nvCxnSpPr>
          <p:spPr>
            <a:xfrm flipV="1">
              <a:off x="1641128" y="3952029"/>
              <a:ext cx="2727134" cy="59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629906" y="3510886"/>
            <a:ext cx="6997478" cy="469170"/>
            <a:chOff x="1264906" y="3675986"/>
            <a:chExt cx="6997478" cy="469170"/>
          </a:xfrm>
        </p:grpSpPr>
        <p:sp>
          <p:nvSpPr>
            <p:cNvPr id="91" name="Rectangle 90"/>
            <p:cNvSpPr/>
            <p:nvPr/>
          </p:nvSpPr>
          <p:spPr>
            <a:xfrm>
              <a:off x="1264906" y="3770871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886162" y="3675986"/>
              <a:ext cx="376222" cy="374285"/>
            </a:xfrm>
            <a:prstGeom prst="rect">
              <a:avLst/>
            </a:prstGeom>
            <a:noFill/>
            <a:ln w="1905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1" idx="3"/>
              <a:endCxn id="92" idx="1"/>
            </p:cNvCxnSpPr>
            <p:nvPr/>
          </p:nvCxnSpPr>
          <p:spPr>
            <a:xfrm flipV="1">
              <a:off x="1641128" y="3863129"/>
              <a:ext cx="6245034" cy="94885"/>
            </a:xfrm>
            <a:prstGeom prst="line">
              <a:avLst/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284165" y="1535948"/>
            <a:ext cx="8969122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4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) Face image can be subdivided into ‘sub-expressions’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  <a:sym typeface="Wingdings"/>
              </a:rPr>
              <a:t>It should be better to look for similar ‘sub-expressions’ (instead of similar images)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13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71919" y="2544906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Query Image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3" y="3068741"/>
            <a:ext cx="1643282" cy="204497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581495" y="38885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267295" y="37742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59295" y="41298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987895" y="40790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7695" y="44473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191095" y="43965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911695" y="44219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32295" y="36091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152995" y="35456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48367" y="47630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49518" y="2788728"/>
            <a:ext cx="5564282" cy="2557971"/>
          </a:xfrm>
          <a:prstGeom prst="roundRect">
            <a:avLst>
              <a:gd name="adj" fmla="val 665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93" y="3071769"/>
            <a:ext cx="1648279" cy="2051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3857" y="3070091"/>
            <a:ext cx="1648279" cy="205119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04" y="3081185"/>
            <a:ext cx="1648279" cy="205119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336358" y="2376234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Gallery Images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264906" y="37708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8662" y="38410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09306" y="44185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32162" y="44506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1495" y="3884143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666051" y="3814658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150606" y="35422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304762" y="34854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188706" y="44058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82562" y="43617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85506" y="40756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784562" y="40823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55306" y="44439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562062" y="44125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56906" y="41264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60262" y="41204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29906" y="36057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251162" y="35108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84165" y="1535948"/>
            <a:ext cx="8969122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4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) Face image can be subdivided into ‘sub-expressions’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  <a:sym typeface="Wingdings"/>
              </a:rPr>
              <a:t>It should be better to look for similar ‘sub-expressions’ (instead of similar images)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034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71919" y="2544906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Query Image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3" y="3068741"/>
            <a:ext cx="1643282" cy="204497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581495" y="38885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267295" y="37742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59295" y="41298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987895" y="40790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57695" y="44473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191095" y="43965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911695" y="44219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32295" y="36091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152995" y="354562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48367" y="47630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249518" y="2788728"/>
            <a:ext cx="5564282" cy="2557971"/>
          </a:xfrm>
          <a:prstGeom prst="roundRect">
            <a:avLst>
              <a:gd name="adj" fmla="val 665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93" y="3071769"/>
            <a:ext cx="1648279" cy="2051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3857" y="3070091"/>
            <a:ext cx="1648279" cy="205119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04" y="3081185"/>
            <a:ext cx="1648279" cy="205119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336358" y="2376234"/>
            <a:ext cx="2254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Gallery Images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264906" y="37708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8662" y="38410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09306" y="44185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32162" y="44506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81495" y="3884143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666051" y="3814658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150606" y="35422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304762" y="34854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188706" y="44058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82562" y="43617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85506" y="40756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784562" y="40823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55306" y="44439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562062" y="44125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56906" y="41264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60262" y="41204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29906" y="3605771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7251162" y="3510886"/>
            <a:ext cx="376222" cy="374285"/>
          </a:xfrm>
          <a:prstGeom prst="rect">
            <a:avLst/>
          </a:prstGeom>
          <a:noFill/>
          <a:ln w="1905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284165" y="1535948"/>
            <a:ext cx="8969122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4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) Face image can be subdivided into ‘sub-expressions’</a:t>
            </a: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285750" indent="-285750">
              <a:buFont typeface="Wingdings" charset="0"/>
              <a:buChar char="è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  <a:sym typeface="Wingdings"/>
              </a:rPr>
              <a:t>It should be better to look for similar ‘sub-expressions’ (instead of similar images)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9217" y="3609129"/>
            <a:ext cx="27755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41128" y="3983414"/>
            <a:ext cx="46575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564928" y="4504114"/>
            <a:ext cx="2917634" cy="23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364117" y="4262814"/>
            <a:ext cx="6420445" cy="28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029267" y="3761529"/>
            <a:ext cx="62218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76087" y="4043713"/>
            <a:ext cx="4689964" cy="319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98615" y="4648393"/>
            <a:ext cx="63335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Straight Connector 217"/>
          <p:cNvCxnSpPr/>
          <p:nvPr/>
        </p:nvCxnSpPr>
        <p:spPr>
          <a:xfrm flipV="1">
            <a:off x="2217852" y="4144006"/>
            <a:ext cx="6037921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191120" y="3911994"/>
            <a:ext cx="247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   PART 2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87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0123" y="1083531"/>
            <a:ext cx="7845300" cy="2577222"/>
            <a:chOff x="910123" y="1083531"/>
            <a:chExt cx="7845300" cy="2577222"/>
          </a:xfrm>
        </p:grpSpPr>
        <p:sp>
          <p:nvSpPr>
            <p:cNvPr id="2" name="Oval 1"/>
            <p:cNvSpPr/>
            <p:nvPr/>
          </p:nvSpPr>
          <p:spPr>
            <a:xfrm>
              <a:off x="910123" y="1083531"/>
              <a:ext cx="7845300" cy="25772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97456" y="2959100"/>
              <a:ext cx="3134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1. Acquisition of Gallery Images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245527" y="159689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4" name="TextBox 173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5" name="TextBox 174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6" name="TextBox 175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362" name="TextBox 36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62" name="Picture 61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04671"/>
            <a:ext cx="489660" cy="60935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04671"/>
            <a:ext cx="489660" cy="609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18715"/>
            <a:ext cx="489659" cy="6093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39918"/>
            <a:ext cx="489660" cy="60935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0452"/>
            <a:ext cx="489659" cy="60935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39918"/>
            <a:ext cx="489660" cy="609354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21921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/>
      <p:bldP spid="163" grpId="0"/>
      <p:bldP spid="174" grpId="0"/>
      <p:bldP spid="175" grpId="0"/>
      <p:bldP spid="176" grpId="0"/>
      <p:bldP spid="3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0123" y="1083531"/>
            <a:ext cx="7845300" cy="2577222"/>
            <a:chOff x="910123" y="1083531"/>
            <a:chExt cx="7845300" cy="2577222"/>
          </a:xfrm>
        </p:grpSpPr>
        <p:grpSp>
          <p:nvGrpSpPr>
            <p:cNvPr id="4" name="Group 3"/>
            <p:cNvGrpSpPr/>
            <p:nvPr/>
          </p:nvGrpSpPr>
          <p:grpSpPr>
            <a:xfrm>
              <a:off x="910123" y="1083531"/>
              <a:ext cx="7845300" cy="2577222"/>
              <a:chOff x="910123" y="1083531"/>
              <a:chExt cx="7845300" cy="257722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10123" y="1083531"/>
                <a:ext cx="7845300" cy="257722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610735" y="2959100"/>
                <a:ext cx="2390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 Extraction of Patches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45527" y="159689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6204" y="1578218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48100" y="1608996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5" name="TextBox 174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6" name="TextBox 175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3796483" y="2029244"/>
              <a:ext cx="2055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. . .                                   . . .</a:t>
              </a:r>
              <a:endParaRPr lang="en-US" sz="1400" b="1" dirty="0"/>
            </a:p>
          </p:txBody>
        </p:sp>
        <p:pic>
          <p:nvPicPr>
            <p:cNvPr id="62" name="Picture 61" descr="face0119.bm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073" y="1904671"/>
              <a:ext cx="489660" cy="6093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58" y="1904671"/>
              <a:ext cx="489660" cy="6093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32" y="1918715"/>
              <a:ext cx="489659" cy="60935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614" y="2139918"/>
              <a:ext cx="489660" cy="6093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323" y="2140452"/>
              <a:ext cx="489659" cy="60935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64" y="2139918"/>
              <a:ext cx="489660" cy="609354"/>
            </a:xfrm>
            <a:prstGeom prst="rect">
              <a:avLst/>
            </a:prstGeom>
          </p:spPr>
        </p:pic>
      </p:grpSp>
      <p:grpSp>
        <p:nvGrpSpPr>
          <p:cNvPr id="233" name="Group 232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34" name="Rectangle 23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9" name="Rectangle 238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74" name="Rectangle 27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8" name="Straight Connector 277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9" name="TextBox 278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34245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0" y="2797580"/>
            <a:ext cx="1828800" cy="70762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6338" y="1083531"/>
            <a:ext cx="8599085" cy="2577222"/>
            <a:chOff x="156338" y="1083531"/>
            <a:chExt cx="8599085" cy="2577222"/>
          </a:xfrm>
        </p:grpSpPr>
        <p:grpSp>
          <p:nvGrpSpPr>
            <p:cNvPr id="4" name="Group 3"/>
            <p:cNvGrpSpPr/>
            <p:nvPr/>
          </p:nvGrpSpPr>
          <p:grpSpPr>
            <a:xfrm>
              <a:off x="156338" y="1083531"/>
              <a:ext cx="8599085" cy="2577222"/>
              <a:chOff x="156338" y="1083531"/>
              <a:chExt cx="8599085" cy="257722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10123" y="1083531"/>
                <a:ext cx="7845300" cy="257722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56338" y="2959721"/>
                <a:ext cx="1483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3. Description</a:t>
                </a:r>
                <a:endParaRPr 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45527" y="159689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6204" y="1578218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48100" y="1608996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5" name="TextBox 174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6" name="TextBox 175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3796483" y="2029244"/>
              <a:ext cx="2055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. . .                                   . . .</a:t>
              </a:r>
              <a:endParaRPr lang="en-US" sz="1400" b="1" dirty="0"/>
            </a:p>
          </p:txBody>
        </p:sp>
        <p:pic>
          <p:nvPicPr>
            <p:cNvPr id="62" name="Picture 61" descr="face0119.bm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073" y="1904671"/>
              <a:ext cx="489660" cy="6093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58" y="1904671"/>
              <a:ext cx="489660" cy="6093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32" y="1918715"/>
              <a:ext cx="489659" cy="60935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614" y="2139918"/>
              <a:ext cx="489660" cy="6093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323" y="2140452"/>
              <a:ext cx="489659" cy="60935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64" y="2139918"/>
              <a:ext cx="489660" cy="609354"/>
            </a:xfrm>
            <a:prstGeom prst="rect">
              <a:avLst/>
            </a:prstGeom>
          </p:spPr>
        </p:pic>
      </p:grpSp>
      <p:grpSp>
        <p:nvGrpSpPr>
          <p:cNvPr id="233" name="Group 232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34" name="Rectangle 23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9" name="Rectangle 238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74" name="Rectangle 27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18102" y="2125535"/>
            <a:ext cx="4746746" cy="1242862"/>
            <a:chOff x="2318102" y="2125535"/>
            <a:chExt cx="4746746" cy="1242862"/>
          </a:xfrm>
        </p:grpSpPr>
        <p:sp>
          <p:nvSpPr>
            <p:cNvPr id="68" name="Rectangle 67"/>
            <p:cNvSpPr/>
            <p:nvPr/>
          </p:nvSpPr>
          <p:spPr>
            <a:xfrm>
              <a:off x="2318102" y="2952637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6412" y="2957089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37759" y="2961541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1" name="Straight Connector 170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37625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ace_recognition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1261" y="-100780"/>
            <a:ext cx="9244787" cy="63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47411" y="4115535"/>
            <a:ext cx="1942305" cy="2318933"/>
            <a:chOff x="947411" y="4115535"/>
            <a:chExt cx="1942305" cy="2318933"/>
          </a:xfrm>
        </p:grpSpPr>
        <p:sp>
          <p:nvSpPr>
            <p:cNvPr id="84" name="Rounded Rectangle 83"/>
            <p:cNvSpPr/>
            <p:nvPr/>
          </p:nvSpPr>
          <p:spPr>
            <a:xfrm>
              <a:off x="1002152" y="4234429"/>
              <a:ext cx="1887564" cy="2200039"/>
            </a:xfrm>
            <a:prstGeom prst="roundRect">
              <a:avLst>
                <a:gd name="adj" fmla="val 6650"/>
              </a:avLst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80" y="4366607"/>
              <a:ext cx="1575761" cy="1960947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1214241" y="4610238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477626" y="451466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630026" y="505363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175006" y="520603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27206" y="523364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1158210" y="4358113"/>
              <a:ext cx="0" cy="28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6200000">
              <a:off x="1296805" y="4220587"/>
              <a:ext cx="0" cy="2808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47411" y="4511560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LM Roman 10 Regular"/>
                  <a:cs typeface="LM Roman 10 Regular"/>
                </a:rPr>
                <a:t>y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52575" y="4115535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LM Roman 10 Regular"/>
                  <a:cs typeface="LM Roman 10 Regular"/>
                </a:rPr>
                <a:t>x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66641" y="5127408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32846" y="526600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630026" y="503183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782426" y="5244448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70606" y="572320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879606" y="575081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919754" y="466706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748329" y="5096118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140818" y="535607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174274" y="574643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753814" y="5898832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340574" y="5926444"/>
              <a:ext cx="344729" cy="331315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>
              <a:off x="1343862" y="6122065"/>
              <a:ext cx="360000" cy="0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1370606" y="6047547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  <a:latin typeface="LM Roman 10 Regular"/>
                  <a:cs typeface="LM Roman 10 Regular"/>
                </a:rPr>
                <a:t>w</a:t>
              </a:r>
              <a:endParaRPr lang="en-US" sz="1400" i="1" dirty="0">
                <a:solidFill>
                  <a:schemeClr val="bg1"/>
                </a:solidFill>
                <a:latin typeface="LM Roman 10 Regular"/>
                <a:cs typeface="LM Roman 10 Regular"/>
              </a:endParaRPr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 rot="16200000">
              <a:off x="1133382" y="5885665"/>
              <a:ext cx="360000" cy="0"/>
            </a:xfrm>
            <a:prstGeom prst="straightConnector1">
              <a:avLst/>
            </a:prstGeom>
            <a:ln w="12700" cmpd="sng">
              <a:solidFill>
                <a:schemeClr val="bg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1065086" y="5724747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  <a:latin typeface="LM Roman 10 Regular"/>
                  <a:cs typeface="LM Roman 10 Regular"/>
                </a:rPr>
                <a:t>w</a:t>
              </a:r>
              <a:endParaRPr lang="en-US" sz="1400" i="1" dirty="0">
                <a:solidFill>
                  <a:schemeClr val="bg1"/>
                </a:solidFill>
                <a:latin typeface="LM Roman 10 Regular"/>
                <a:cs typeface="LM Roman 10 Regular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73271" y="2945084"/>
            <a:ext cx="8784462" cy="3877424"/>
          </a:xfrm>
          <a:prstGeom prst="roundRect">
            <a:avLst>
              <a:gd name="adj" fmla="val 836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6338" y="1083531"/>
            <a:ext cx="8599085" cy="2577222"/>
            <a:chOff x="156338" y="1083531"/>
            <a:chExt cx="8599085" cy="2577222"/>
          </a:xfrm>
        </p:grpSpPr>
        <p:grpSp>
          <p:nvGrpSpPr>
            <p:cNvPr id="4" name="Group 3"/>
            <p:cNvGrpSpPr/>
            <p:nvPr/>
          </p:nvGrpSpPr>
          <p:grpSpPr>
            <a:xfrm>
              <a:off x="156338" y="1083531"/>
              <a:ext cx="8599085" cy="2577222"/>
              <a:chOff x="156338" y="1083531"/>
              <a:chExt cx="8599085" cy="2577222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10123" y="1083531"/>
                <a:ext cx="7845300" cy="257722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56338" y="2959721"/>
                <a:ext cx="14832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3. Description</a:t>
                </a:r>
              </a:p>
              <a:p>
                <a:r>
                  <a:rPr lang="en-US" dirty="0" smtClean="0"/>
                  <a:t>of Image</a:t>
                </a:r>
                <a:endParaRPr 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245527" y="1596894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6204" y="1578218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48100" y="1608996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5" name="TextBox 174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76" name="TextBox 175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362" name="TextBox 361"/>
            <p:cNvSpPr txBox="1"/>
            <p:nvPr/>
          </p:nvSpPr>
          <p:spPr>
            <a:xfrm>
              <a:off x="3796483" y="2029244"/>
              <a:ext cx="2055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. . .                                   . . .</a:t>
              </a:r>
              <a:endParaRPr lang="en-US" sz="1400" b="1" dirty="0"/>
            </a:p>
          </p:txBody>
        </p:sp>
        <p:pic>
          <p:nvPicPr>
            <p:cNvPr id="62" name="Picture 61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073" y="1904671"/>
              <a:ext cx="489660" cy="6093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58" y="1904671"/>
              <a:ext cx="489660" cy="6093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32" y="1918715"/>
              <a:ext cx="489659" cy="60935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614" y="2139918"/>
              <a:ext cx="489660" cy="6093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323" y="2140452"/>
              <a:ext cx="489659" cy="60935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64" y="2139918"/>
              <a:ext cx="489660" cy="609354"/>
            </a:xfrm>
            <a:prstGeom prst="rect">
              <a:avLst/>
            </a:prstGeom>
          </p:spPr>
        </p:pic>
      </p:grpSp>
      <p:grpSp>
        <p:nvGrpSpPr>
          <p:cNvPr id="233" name="Group 232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34" name="Rectangle 23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9" name="Rectangle 238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74" name="Rectangle 273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18102" y="2125535"/>
            <a:ext cx="4746746" cy="1242862"/>
            <a:chOff x="2318102" y="2125535"/>
            <a:chExt cx="4746746" cy="1242862"/>
          </a:xfrm>
        </p:grpSpPr>
        <p:sp>
          <p:nvSpPr>
            <p:cNvPr id="68" name="Rectangle 67"/>
            <p:cNvSpPr/>
            <p:nvPr/>
          </p:nvSpPr>
          <p:spPr>
            <a:xfrm>
              <a:off x="2318102" y="2952637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6412" y="2957089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37759" y="2961541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 descr="Screen Shot 2013-10-21 at 10.50.57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8" y="3290830"/>
            <a:ext cx="242517" cy="345717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1649991" y="3543549"/>
            <a:ext cx="2567254" cy="2382895"/>
            <a:chOff x="1649991" y="3543549"/>
            <a:chExt cx="2567254" cy="2382895"/>
          </a:xfrm>
        </p:grpSpPr>
        <p:sp>
          <p:nvSpPr>
            <p:cNvPr id="109" name="TextBox 108"/>
            <p:cNvSpPr txBox="1"/>
            <p:nvPr/>
          </p:nvSpPr>
          <p:spPr>
            <a:xfrm>
              <a:off x="2900663" y="3543549"/>
              <a:ext cx="760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p</a:t>
              </a:r>
              <a:r>
                <a:rPr lang="en-US" sz="1200" dirty="0" smtClean="0">
                  <a:latin typeface="Arial"/>
                  <a:cs typeface="Arial"/>
                </a:rPr>
                <a:t>atch</a:t>
              </a:r>
              <a:r>
                <a:rPr lang="en-US" sz="1400" dirty="0" smtClean="0">
                  <a:latin typeface="Arial"/>
                  <a:cs typeface="Arial"/>
                </a:rPr>
                <a:t>  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905313" y="4371833"/>
              <a:ext cx="311932" cy="317885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 smtClean="0">
                  <a:solidFill>
                    <a:srgbClr val="3366FF"/>
                  </a:solidFill>
                  <a:latin typeface="LM Roman 10 Regular"/>
                  <a:cs typeface="LM Roman 10 Regular"/>
                </a:rPr>
                <a:t>f</a:t>
              </a:r>
              <a:endParaRPr lang="en-US" sz="1200" i="1" dirty="0">
                <a:solidFill>
                  <a:srgbClr val="3366FF"/>
                </a:solidFill>
                <a:latin typeface="LM Roman 10 Regular"/>
                <a:cs typeface="LM Roman 10 Regular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905313" y="4026393"/>
              <a:ext cx="311932" cy="317885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 smtClean="0">
                  <a:solidFill>
                    <a:srgbClr val="3366FF"/>
                  </a:solidFill>
                  <a:latin typeface="LM Roman 10 Regular"/>
                  <a:cs typeface="LM Roman 10 Regular"/>
                </a:rPr>
                <a:t>f</a:t>
              </a:r>
              <a:endParaRPr lang="en-US" sz="1200" i="1" dirty="0">
                <a:solidFill>
                  <a:srgbClr val="3366FF"/>
                </a:solidFill>
                <a:latin typeface="LM Roman 10 Regular"/>
                <a:cs typeface="LM Roman 10 Regular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3905313" y="3680953"/>
              <a:ext cx="311932" cy="317885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 smtClean="0">
                  <a:solidFill>
                    <a:srgbClr val="3366FF"/>
                  </a:solidFill>
                  <a:latin typeface="LM Roman 10 Regular"/>
                  <a:cs typeface="LM Roman 10 Regular"/>
                </a:rPr>
                <a:t>f</a:t>
              </a:r>
              <a:endParaRPr lang="en-US" sz="1200" i="1" dirty="0">
                <a:solidFill>
                  <a:srgbClr val="3366FF"/>
                </a:solidFill>
                <a:latin typeface="LM Roman 10 Regular"/>
                <a:cs typeface="LM Roman 10 Regular"/>
              </a:endParaRPr>
            </a:p>
          </p:txBody>
        </p:sp>
        <p:cxnSp>
          <p:nvCxnSpPr>
            <p:cNvPr id="130" name="Elbow Connector 129"/>
            <p:cNvCxnSpPr>
              <a:stCxn id="88" idx="0"/>
              <a:endCxn id="129" idx="2"/>
            </p:cNvCxnSpPr>
            <p:nvPr/>
          </p:nvCxnSpPr>
          <p:spPr>
            <a:xfrm rot="5400000" flipH="1" flipV="1">
              <a:off x="2440268" y="3049619"/>
              <a:ext cx="674768" cy="225532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105" idx="0"/>
              <a:endCxn id="128" idx="2"/>
            </p:cNvCxnSpPr>
            <p:nvPr/>
          </p:nvCxnSpPr>
          <p:spPr>
            <a:xfrm rot="5400000" flipH="1" flipV="1">
              <a:off x="2523879" y="3974640"/>
              <a:ext cx="1170738" cy="159213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Elbow Connector 131"/>
            <p:cNvCxnSpPr>
              <a:stCxn id="108" idx="0"/>
              <a:endCxn id="127" idx="2"/>
            </p:cNvCxnSpPr>
            <p:nvPr/>
          </p:nvCxnSpPr>
          <p:spPr>
            <a:xfrm rot="5400000" flipH="1" flipV="1">
              <a:off x="2511292" y="4532423"/>
              <a:ext cx="1395668" cy="139237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900663" y="3888989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p</a:t>
              </a:r>
              <a:r>
                <a:rPr lang="en-US" sz="1200" dirty="0" smtClean="0">
                  <a:latin typeface="Arial"/>
                  <a:cs typeface="Arial"/>
                </a:rPr>
                <a:t>atch</a:t>
              </a:r>
              <a:r>
                <a:rPr lang="en-US" sz="1400" dirty="0" smtClean="0">
                  <a:latin typeface="Arial"/>
                  <a:cs typeface="Arial"/>
                </a:rPr>
                <a:t> 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p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900663" y="4234429"/>
              <a:ext cx="8258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p</a:t>
              </a:r>
              <a:r>
                <a:rPr lang="en-US" sz="1200" dirty="0" smtClean="0">
                  <a:latin typeface="Arial"/>
                  <a:cs typeface="Arial"/>
                </a:rPr>
                <a:t>atch</a:t>
              </a:r>
              <a:r>
                <a:rPr lang="en-US" sz="1400" dirty="0" smtClean="0">
                  <a:latin typeface="Arial"/>
                  <a:cs typeface="Arial"/>
                </a:rPr>
                <a:t>  </a:t>
              </a:r>
              <a:r>
                <a:rPr lang="en-US" sz="1400" i="1" dirty="0">
                  <a:latin typeface="LM Roman 10 Regular"/>
                  <a:cs typeface="LM Roman 10 Regular"/>
                </a:rPr>
                <a:t>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58328" y="4780043"/>
            <a:ext cx="3490493" cy="2042465"/>
            <a:chOff x="4558328" y="4780043"/>
            <a:chExt cx="3490493" cy="2042465"/>
          </a:xfrm>
        </p:grpSpPr>
        <p:sp>
          <p:nvSpPr>
            <p:cNvPr id="85" name="TextBox 84"/>
            <p:cNvSpPr txBox="1"/>
            <p:nvPr/>
          </p:nvSpPr>
          <p:spPr>
            <a:xfrm>
              <a:off x="7778570" y="5881237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0" name="Right Brace 119"/>
            <p:cNvSpPr/>
            <p:nvPr/>
          </p:nvSpPr>
          <p:spPr>
            <a:xfrm>
              <a:off x="7572508" y="4780043"/>
              <a:ext cx="138251" cy="1033254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Brace 120"/>
            <p:cNvSpPr/>
            <p:nvPr/>
          </p:nvSpPr>
          <p:spPr>
            <a:xfrm>
              <a:off x="7580831" y="5854007"/>
              <a:ext cx="129928" cy="368380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723967" y="5136043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LM Roman 10 Regular"/>
                  <a:cs typeface="LM Roman 10 Regular"/>
                </a:rPr>
                <a:t>d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44" name="Right Brace 143"/>
            <p:cNvSpPr/>
            <p:nvPr/>
          </p:nvSpPr>
          <p:spPr>
            <a:xfrm rot="5400000">
              <a:off x="5843859" y="5042023"/>
              <a:ext cx="252515" cy="2823577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796247" y="6514731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LM Roman 10 Regular"/>
                  <a:cs typeface="LM Roman 10 Regular"/>
                </a:rPr>
                <a:t>m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17245" y="3713379"/>
            <a:ext cx="3178175" cy="2520558"/>
            <a:chOff x="4217245" y="3713379"/>
            <a:chExt cx="3178175" cy="2520558"/>
          </a:xfrm>
        </p:grpSpPr>
        <p:sp>
          <p:nvSpPr>
            <p:cNvPr id="110" name="Rectangle 109"/>
            <p:cNvSpPr/>
            <p:nvPr/>
          </p:nvSpPr>
          <p:spPr>
            <a:xfrm>
              <a:off x="4557910" y="4771128"/>
              <a:ext cx="2833741" cy="1459019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 flipH="1">
              <a:off x="4557910" y="4995117"/>
              <a:ext cx="2833742" cy="32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4548166" y="5228577"/>
              <a:ext cx="2833742" cy="32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4561678" y="5471757"/>
              <a:ext cx="2833742" cy="32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4551934" y="5791399"/>
              <a:ext cx="2833742" cy="32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4558266" y="6019737"/>
              <a:ext cx="2833742" cy="32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799237" y="4771128"/>
              <a:ext cx="0" cy="145901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75122" y="4774918"/>
              <a:ext cx="0" cy="145901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118338" y="4761408"/>
              <a:ext cx="0" cy="145901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157861" y="4765198"/>
              <a:ext cx="0" cy="145901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209412" y="5079117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 rot="16200000">
              <a:off x="4316124" y="3832359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341087" y="5077233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33242" y="5656881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 rot="16200000">
              <a:off x="6262022" y="5455125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cxnSp>
          <p:nvCxnSpPr>
            <p:cNvPr id="133" name="Elbow Connector 132"/>
            <p:cNvCxnSpPr>
              <a:stCxn id="129" idx="6"/>
            </p:cNvCxnSpPr>
            <p:nvPr/>
          </p:nvCxnSpPr>
          <p:spPr>
            <a:xfrm>
              <a:off x="4217245" y="3839896"/>
              <a:ext cx="458211" cy="95347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>
              <a:stCxn id="128" idx="6"/>
            </p:cNvCxnSpPr>
            <p:nvPr/>
          </p:nvCxnSpPr>
          <p:spPr>
            <a:xfrm>
              <a:off x="4217245" y="4185336"/>
              <a:ext cx="1775806" cy="60727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>
              <a:stCxn id="127" idx="6"/>
            </p:cNvCxnSpPr>
            <p:nvPr/>
          </p:nvCxnSpPr>
          <p:spPr>
            <a:xfrm>
              <a:off x="4217245" y="4530776"/>
              <a:ext cx="3067225" cy="24926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 rot="16200000">
              <a:off x="4316124" y="4187959"/>
              <a:ext cx="35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...</a:t>
              </a:r>
              <a:endParaRPr lang="en-US" dirty="0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5919606" y="4816131"/>
              <a:ext cx="152119" cy="94944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920467" y="5821160"/>
              <a:ext cx="152400" cy="180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 descr="Screen Shot 2013-10-21 at 5.25.20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949" y="3713379"/>
              <a:ext cx="457200" cy="431800"/>
            </a:xfrm>
            <a:prstGeom prst="rect">
              <a:avLst/>
            </a:prstGeom>
          </p:spPr>
        </p:pic>
        <p:sp>
          <p:nvSpPr>
            <p:cNvPr id="157" name="Rounded Rectangle 156"/>
            <p:cNvSpPr/>
            <p:nvPr/>
          </p:nvSpPr>
          <p:spPr>
            <a:xfrm>
              <a:off x="5919595" y="6039254"/>
              <a:ext cx="152400" cy="180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71024" y="4932690"/>
            <a:ext cx="3653789" cy="1347685"/>
            <a:chOff x="2271024" y="4932690"/>
            <a:chExt cx="3653789" cy="1347685"/>
          </a:xfrm>
        </p:grpSpPr>
        <p:grpSp>
          <p:nvGrpSpPr>
            <p:cNvPr id="14" name="Group 13"/>
            <p:cNvGrpSpPr/>
            <p:nvPr/>
          </p:nvGrpSpPr>
          <p:grpSpPr>
            <a:xfrm>
              <a:off x="2967301" y="4932690"/>
              <a:ext cx="1103668" cy="1347685"/>
              <a:chOff x="2967301" y="4932690"/>
              <a:chExt cx="1103668" cy="1347685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2967301" y="4932690"/>
                <a:ext cx="10704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description</a:t>
                </a:r>
                <a:r>
                  <a:rPr lang="en-US" sz="1400" dirty="0" smtClean="0">
                    <a:latin typeface="Arial"/>
                    <a:cs typeface="Arial"/>
                  </a:rPr>
                  <a:t> </a:t>
                </a:r>
                <a:r>
                  <a:rPr lang="en-US" sz="1400" b="1" dirty="0" smtClean="0">
                    <a:latin typeface="LM Roman 10 Regular"/>
                    <a:cs typeface="LM Roman 10 Regular"/>
                  </a:rPr>
                  <a:t>z</a:t>
                </a:r>
                <a:endParaRPr lang="en-US" sz="1400" b="1" dirty="0">
                  <a:latin typeface="LM Roman 10 Regular"/>
                  <a:cs typeface="LM Roman 10 Regular"/>
                </a:endParaRPr>
              </a:p>
            </p:txBody>
          </p:sp>
          <p:pic>
            <p:nvPicPr>
              <p:cNvPr id="148" name="Picture 147" descr="Screen Shot 2013-10-21 at 5.17.58 PM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708" y="5830614"/>
                <a:ext cx="268369" cy="190455"/>
              </a:xfrm>
              <a:prstGeom prst="rect">
                <a:avLst/>
              </a:prstGeom>
            </p:spPr>
          </p:pic>
          <p:pic>
            <p:nvPicPr>
              <p:cNvPr id="149" name="Picture 148" descr="Screen Shot 2013-10-21 at 5.18.07 PM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535" y="6032869"/>
                <a:ext cx="268369" cy="199112"/>
              </a:xfrm>
              <a:prstGeom prst="rect">
                <a:avLst/>
              </a:prstGeom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3004126" y="5863330"/>
                <a:ext cx="7150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location</a:t>
                </a:r>
                <a:endParaRPr lang="en-US" sz="1400" b="1" dirty="0">
                  <a:latin typeface="LM Roman 10 Regular"/>
                  <a:cs typeface="LM Roman 10 Regular"/>
                </a:endParaRPr>
              </a:p>
            </p:txBody>
          </p:sp>
          <p:pic>
            <p:nvPicPr>
              <p:cNvPr id="151" name="Picture 150" descr="Screen Shot 2013-10-21 at 5.44.11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0949" y="5005361"/>
                <a:ext cx="150020" cy="235745"/>
              </a:xfrm>
              <a:prstGeom prst="rect">
                <a:avLst/>
              </a:prstGeom>
            </p:spPr>
          </p:pic>
          <p:pic>
            <p:nvPicPr>
              <p:cNvPr id="154" name="Picture 153" descr="Screen Shot 2013-10-21 at 5.44.11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7233" y="5814701"/>
                <a:ext cx="150020" cy="235745"/>
              </a:xfrm>
              <a:prstGeom prst="rect">
                <a:avLst/>
              </a:prstGeom>
            </p:spPr>
          </p:pic>
          <p:pic>
            <p:nvPicPr>
              <p:cNvPr id="155" name="Picture 154" descr="Screen Shot 2013-10-21 at 5.44.11 PM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6285" y="6044630"/>
                <a:ext cx="150020" cy="235745"/>
              </a:xfrm>
              <a:prstGeom prst="rect">
                <a:avLst/>
              </a:prstGeom>
            </p:spPr>
          </p:pic>
          <p:pic>
            <p:nvPicPr>
              <p:cNvPr id="165" name="Picture 164" descr="Screen Shot 2013-10-22 at 10.06.52 AM.pn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2535" y="5438401"/>
                <a:ext cx="243422" cy="250799"/>
              </a:xfrm>
              <a:prstGeom prst="rect">
                <a:avLst/>
              </a:prstGeom>
            </p:spPr>
          </p:pic>
          <p:pic>
            <p:nvPicPr>
              <p:cNvPr id="166" name="Picture 165" descr="Screen Shot 2013-10-22 at 10.06.40 AM.pn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8796" y="5415798"/>
                <a:ext cx="236045" cy="250798"/>
              </a:xfrm>
              <a:prstGeom prst="rect">
                <a:avLst/>
              </a:prstGeom>
            </p:spPr>
          </p:pic>
          <p:sp>
            <p:nvSpPr>
              <p:cNvPr id="167" name="TextBox 166"/>
              <p:cNvSpPr txBox="1"/>
              <p:nvPr/>
            </p:nvSpPr>
            <p:spPr>
              <a:xfrm>
                <a:off x="3030395" y="5361545"/>
                <a:ext cx="803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(    ,     )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71024" y="5101336"/>
              <a:ext cx="3653789" cy="1016209"/>
              <a:chOff x="2271024" y="5101336"/>
              <a:chExt cx="3653789" cy="1016209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H="1" flipV="1">
                <a:off x="4060021" y="5101336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4065228" y="5939860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 flipV="1">
                <a:off x="4064356" y="6114158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Elbow Connector 134"/>
              <p:cNvCxnSpPr/>
              <p:nvPr/>
            </p:nvCxnSpPr>
            <p:spPr>
              <a:xfrm flipV="1">
                <a:off x="2343024" y="5515434"/>
                <a:ext cx="687371" cy="3734"/>
              </a:xfrm>
              <a:prstGeom prst="straightConnector1">
                <a:avLst/>
              </a:prstGeom>
              <a:ln w="9525" cmpd="sng">
                <a:prstDash val="sysDash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>
                <a:off x="2271024" y="54831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393600" y="3444597"/>
            <a:ext cx="1143930" cy="2910727"/>
            <a:chOff x="5393600" y="3444597"/>
            <a:chExt cx="1143930" cy="2910727"/>
          </a:xfrm>
        </p:grpSpPr>
        <p:sp>
          <p:nvSpPr>
            <p:cNvPr id="17" name="Explosion 1 16"/>
            <p:cNvSpPr/>
            <p:nvPr/>
          </p:nvSpPr>
          <p:spPr>
            <a:xfrm>
              <a:off x="5393600" y="3444597"/>
              <a:ext cx="1143930" cy="1048079"/>
            </a:xfrm>
            <a:prstGeom prst="irregularSeal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96247" y="4689718"/>
              <a:ext cx="425799" cy="16656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570086" y="3656852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one patch</a:t>
            </a:r>
            <a:endParaRPr lang="en-US" dirty="0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6847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/>
          <p:cNvGrpSpPr/>
          <p:nvPr/>
        </p:nvGrpSpPr>
        <p:grpSpPr>
          <a:xfrm>
            <a:off x="910123" y="1083531"/>
            <a:ext cx="7845300" cy="3420736"/>
            <a:chOff x="910123" y="1083531"/>
            <a:chExt cx="7845300" cy="2577222"/>
          </a:xfrm>
        </p:grpSpPr>
        <p:sp>
          <p:nvSpPr>
            <p:cNvPr id="140" name="Oval 139"/>
            <p:cNvSpPr/>
            <p:nvPr/>
          </p:nvSpPr>
          <p:spPr>
            <a:xfrm>
              <a:off x="910123" y="1083531"/>
              <a:ext cx="7845300" cy="25772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602250" y="3303552"/>
              <a:ext cx="2390398" cy="278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</a:t>
              </a:r>
              <a:r>
                <a:rPr lang="en-US" dirty="0" smtClean="0">
                  <a:solidFill>
                    <a:schemeClr val="bg1"/>
                  </a:solidFill>
                </a:rPr>
                <a:t>. Learning Dictionaries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04671"/>
            <a:ext cx="489660" cy="609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04671"/>
            <a:ext cx="489660" cy="6093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18715"/>
            <a:ext cx="489659" cy="609354"/>
          </a:xfrm>
          <a:prstGeom prst="rect">
            <a:avLst/>
          </a:prstGeom>
        </p:spPr>
      </p:pic>
      <p:grpSp>
        <p:nvGrpSpPr>
          <p:cNvPr id="284" name="Group 283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76" name="Rectangle 27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86" name="Rectangle 285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91" name="Rectangle 290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39918"/>
            <a:ext cx="489660" cy="609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45527" y="159689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0452"/>
            <a:ext cx="489659" cy="60935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06204" y="15782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39918"/>
            <a:ext cx="489660" cy="60935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5" name="TextBox 174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6" name="TextBox 175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28522" y="350401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subject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48131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6806592" y="21404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6735162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96" name="Rectangle 29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301" name="Rectangle 300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312" name="Rectangle 31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317" name="Rectangle 31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322" name="Rectangle 32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327" name="Rectangle 32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1" name="Straight Arrow Connector 350"/>
          <p:cNvCxnSpPr/>
          <p:nvPr/>
        </p:nvCxnSpPr>
        <p:spPr>
          <a:xfrm>
            <a:off x="635521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6262962" y="244570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4773796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509907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647692" y="21329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555442" y="24454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>
            <a:off x="2824232" y="212553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/>
          <p:nvPr/>
        </p:nvCxnSpPr>
        <p:spPr>
          <a:xfrm>
            <a:off x="2731982" y="2438003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2255839" y="180315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extraction </a:t>
            </a:r>
          </a:p>
          <a:p>
            <a:r>
              <a:rPr lang="en-US" sz="800" dirty="0" smtClean="0">
                <a:latin typeface="Arial"/>
                <a:cs typeface="Arial"/>
              </a:rPr>
              <a:t>of patches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sp>
        <p:nvSpPr>
          <p:cNvPr id="375" name="Rectangle 374"/>
          <p:cNvSpPr/>
          <p:nvPr/>
        </p:nvSpPr>
        <p:spPr>
          <a:xfrm>
            <a:off x="2310212" y="3499565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or subject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5754529" y="3496140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subject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4307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pic>
        <p:nvPicPr>
          <p:cNvPr id="181" name="Picture 180" descr="Screen Shot 2013-10-21 at 6.01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9" y="1552338"/>
            <a:ext cx="469900" cy="444500"/>
          </a:xfrm>
          <a:prstGeom prst="rect">
            <a:avLst/>
          </a:prstGeom>
        </p:spPr>
      </p:pic>
      <p:pic>
        <p:nvPicPr>
          <p:cNvPr id="209" name="Picture 208" descr="Screen Shot 2013-10-21 at 5.25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96" y="2376005"/>
            <a:ext cx="535203" cy="505469"/>
          </a:xfrm>
          <a:prstGeom prst="rect">
            <a:avLst/>
          </a:prstGeom>
        </p:spPr>
      </p:pic>
      <p:cxnSp>
        <p:nvCxnSpPr>
          <p:cNvPr id="210" name="Straight Connector 209"/>
          <p:cNvCxnSpPr/>
          <p:nvPr/>
        </p:nvCxnSpPr>
        <p:spPr>
          <a:xfrm flipV="1">
            <a:off x="7287996" y="2941931"/>
            <a:ext cx="179059" cy="312872"/>
          </a:xfrm>
          <a:prstGeom prst="line">
            <a:avLst/>
          </a:prstGeom>
          <a:ln w="12700" cmpd="sng">
            <a:solidFill>
              <a:srgbClr val="A6A6A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7086845" y="3229403"/>
            <a:ext cx="226551" cy="226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40" name="Explosion 1 39"/>
          <p:cNvSpPr/>
          <p:nvPr/>
        </p:nvSpPr>
        <p:spPr>
          <a:xfrm>
            <a:off x="7124945" y="2133624"/>
            <a:ext cx="1143930" cy="1048079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852235" y="140055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one patch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293070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39" grpId="0"/>
      <p:bldP spid="40" grpId="0" animBg="1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1" name="Picture 180" descr="Screen Shot 2013-10-21 at 6.01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9" y="1552338"/>
            <a:ext cx="469900" cy="444500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rebuchet MS"/>
                <a:cs typeface="Trebuchet MS"/>
              </a:rPr>
              <a:t>K-Means with Q clusters</a:t>
            </a:r>
            <a:endParaRPr lang="en-US" sz="3600" i="1" dirty="0" smtClean="0">
              <a:latin typeface="Trebuchet MS"/>
              <a:cs typeface="Trebuchet MS"/>
            </a:endParaRPr>
          </a:p>
          <a:p>
            <a:pPr algn="ctr"/>
            <a:endParaRPr lang="en-US" sz="3600" dirty="0" smtClean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6013" y="51289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Q parent clusters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340569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4" y="1404851"/>
            <a:ext cx="7529594" cy="4859996"/>
          </a:xfrm>
          <a:prstGeom prst="rect">
            <a:avLst/>
          </a:prstGeom>
        </p:spPr>
      </p:pic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1" name="Picture 180" descr="Screen Shot 2013-10-21 at 6.01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99" y="1552338"/>
            <a:ext cx="469900" cy="444500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8018" y="5498284"/>
            <a:ext cx="56053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rebuchet MS"/>
                <a:cs typeface="Trebuchet MS"/>
              </a:rPr>
              <a:t>K-Means with R clusters in</a:t>
            </a:r>
          </a:p>
          <a:p>
            <a:pPr algn="ctr"/>
            <a:r>
              <a:rPr lang="en-US" sz="3600" dirty="0" smtClean="0">
                <a:latin typeface="Trebuchet MS"/>
                <a:cs typeface="Trebuchet MS"/>
              </a:rPr>
              <a:t>each parent cluster </a:t>
            </a:r>
            <a:endParaRPr lang="en-US" sz="3600" i="1" dirty="0" smtClean="0">
              <a:latin typeface="Trebuchet MS"/>
              <a:cs typeface="Trebuchet MS"/>
            </a:endParaRPr>
          </a:p>
          <a:p>
            <a:pPr algn="ctr"/>
            <a:endParaRPr lang="en-US" sz="3600" dirty="0" smtClean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03484" y="5128952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 child clusters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32942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17778" y="3444419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65378" y="3546017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160709"/>
            <a:ext cx="3268154" cy="51063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2" y="3630683"/>
            <a:ext cx="1044627" cy="12999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80713" y="28463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subject </a:t>
            </a:r>
            <a:r>
              <a:rPr lang="en-US" sz="2400" i="1" dirty="0" err="1" smtClean="0">
                <a:latin typeface="LM Roman 10 Regular"/>
                <a:cs typeface="LM Roman 10 Regular"/>
              </a:rPr>
              <a:t>i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87333" y="1180598"/>
            <a:ext cx="3980086" cy="5615827"/>
            <a:chOff x="4487333" y="1180598"/>
            <a:chExt cx="3980086" cy="5615827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7941757" y="1180598"/>
              <a:ext cx="0" cy="520496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487333" y="6419428"/>
              <a:ext cx="3285087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042179" y="6334760"/>
              <a:ext cx="4069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R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3355" y="3376688"/>
              <a:ext cx="424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Q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391938" y="5312921"/>
            <a:ext cx="13388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Dictionaries</a:t>
            </a:r>
          </a:p>
          <a:p>
            <a:pPr algn="ctr"/>
            <a:r>
              <a:rPr lang="en-US" dirty="0" smtClean="0"/>
              <a:t>for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  <p:pic>
        <p:nvPicPr>
          <p:cNvPr id="2" name="Picture 1" descr="Screen Shot 2014-03-20 at 7.33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1" y="1147990"/>
            <a:ext cx="2474152" cy="16139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94027" y="1934953"/>
            <a:ext cx="5961460" cy="911347"/>
            <a:chOff x="1794027" y="1934953"/>
            <a:chExt cx="5961460" cy="911347"/>
          </a:xfrm>
        </p:grpSpPr>
        <p:sp>
          <p:nvSpPr>
            <p:cNvPr id="4" name="Oval 3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87333" y="1934953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/>
            <p:cNvCxnSpPr>
              <a:stCxn id="4" idx="6"/>
              <a:endCxn id="5" idx="1"/>
            </p:cNvCxnSpPr>
            <p:nvPr/>
          </p:nvCxnSpPr>
          <p:spPr>
            <a:xfrm flipV="1">
              <a:off x="2680962" y="2035732"/>
              <a:ext cx="1806371" cy="36497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46427" y="1240801"/>
            <a:ext cx="5820354" cy="891191"/>
            <a:chOff x="1794027" y="1955109"/>
            <a:chExt cx="5820354" cy="891191"/>
          </a:xfrm>
        </p:grpSpPr>
        <p:sp>
          <p:nvSpPr>
            <p:cNvPr id="23" name="Oval 22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227" y="1995421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3" idx="6"/>
              <a:endCxn id="26" idx="1"/>
            </p:cNvCxnSpPr>
            <p:nvPr/>
          </p:nvCxnSpPr>
          <p:spPr>
            <a:xfrm flipV="1">
              <a:off x="2680962" y="2096200"/>
              <a:ext cx="1665265" cy="304505"/>
            </a:xfrm>
            <a:prstGeom prst="bentConnector3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9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69168" y="1440367"/>
            <a:ext cx="2282852" cy="4871270"/>
            <a:chOff x="6540568" y="1440367"/>
            <a:chExt cx="2282852" cy="4871270"/>
          </a:xfrm>
        </p:grpSpPr>
        <p:sp>
          <p:nvSpPr>
            <p:cNvPr id="21" name="Rectangle 20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7" cy="12999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540568" y="1649916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33381" y="1429077"/>
            <a:ext cx="2237332" cy="4882560"/>
            <a:chOff x="3415781" y="1429077"/>
            <a:chExt cx="2237332" cy="4882560"/>
          </a:xfrm>
        </p:grpSpPr>
        <p:sp>
          <p:nvSpPr>
            <p:cNvPr id="24" name="Rectangle 23"/>
            <p:cNvSpPr/>
            <p:nvPr/>
          </p:nvSpPr>
          <p:spPr>
            <a:xfrm>
              <a:off x="4535111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2711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6" y="3035666"/>
              <a:ext cx="2166777" cy="327597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705" y="1615341"/>
              <a:ext cx="1044627" cy="129998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415781" y="1631240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87" y="1429077"/>
            <a:ext cx="2212193" cy="4882560"/>
            <a:chOff x="219287" y="1429077"/>
            <a:chExt cx="2212193" cy="4882560"/>
          </a:xfrm>
        </p:grpSpPr>
        <p:sp>
          <p:nvSpPr>
            <p:cNvPr id="26" name="Rectangle 25"/>
            <p:cNvSpPr/>
            <p:nvPr/>
          </p:nvSpPr>
          <p:spPr>
            <a:xfrm>
              <a:off x="1309333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56933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03" y="3035666"/>
              <a:ext cx="2166777" cy="32759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56" y="1615341"/>
              <a:ext cx="1044626" cy="12999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19287" y="1662018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52" name="Straight Connector 51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224888" y="1440367"/>
            <a:ext cx="2282852" cy="4871270"/>
            <a:chOff x="6540568" y="1440367"/>
            <a:chExt cx="2282852" cy="4871270"/>
          </a:xfrm>
        </p:grpSpPr>
        <p:sp>
          <p:nvSpPr>
            <p:cNvPr id="55" name="Rectangle 54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6" cy="129998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540568" y="1649916"/>
              <a:ext cx="831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dirty="0">
                  <a:cs typeface="LM Roman 10 Regular"/>
                </a:rPr>
                <a:t>2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448475" y="1957693"/>
            <a:ext cx="3160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…           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9389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04671"/>
            <a:ext cx="489660" cy="609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04671"/>
            <a:ext cx="489660" cy="6093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18715"/>
            <a:ext cx="489659" cy="609354"/>
          </a:xfrm>
          <a:prstGeom prst="rect">
            <a:avLst/>
          </a:prstGeom>
        </p:spPr>
      </p:pic>
      <p:grpSp>
        <p:nvGrpSpPr>
          <p:cNvPr id="284" name="Group 283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76" name="Rectangle 27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86" name="Rectangle 285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91" name="Rectangle 290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39918"/>
            <a:ext cx="489660" cy="609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45527" y="159689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0452"/>
            <a:ext cx="489659" cy="60935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06204" y="15782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39918"/>
            <a:ext cx="489660" cy="60935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5" name="TextBox 174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6" name="TextBox 175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28522" y="350401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subject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48131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6806592" y="21404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6735162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96" name="Rectangle 29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301" name="Rectangle 300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312" name="Rectangle 31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317" name="Rectangle 31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322" name="Rectangle 32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327" name="Rectangle 32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1" name="Straight Arrow Connector 350"/>
          <p:cNvCxnSpPr/>
          <p:nvPr/>
        </p:nvCxnSpPr>
        <p:spPr>
          <a:xfrm>
            <a:off x="635521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6262962" y="244570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4773796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509907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647692" y="21329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555442" y="24454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>
            <a:off x="2824232" y="212553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/>
          <p:nvPr/>
        </p:nvCxnSpPr>
        <p:spPr>
          <a:xfrm>
            <a:off x="2731982" y="2438003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2255839" y="180315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extraction </a:t>
            </a:r>
          </a:p>
          <a:p>
            <a:r>
              <a:rPr lang="en-US" sz="800" dirty="0" smtClean="0">
                <a:latin typeface="Arial"/>
                <a:cs typeface="Arial"/>
              </a:rPr>
              <a:t>of patches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sp>
        <p:nvSpPr>
          <p:cNvPr id="375" name="Rectangle 374"/>
          <p:cNvSpPr/>
          <p:nvPr/>
        </p:nvSpPr>
        <p:spPr>
          <a:xfrm>
            <a:off x="2310212" y="3499565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or subject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5754529" y="3496140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subject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001830" y="267094"/>
            <a:ext cx="2476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                       PART 1</a:t>
            </a:r>
          </a:p>
        </p:txBody>
      </p:sp>
    </p:spTree>
    <p:extLst>
      <p:ext uri="{BB962C8B-B14F-4D97-AF65-F5344CB8AC3E}">
        <p14:creationId xmlns:p14="http://schemas.microsoft.com/office/powerpoint/2010/main" val="41593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 descr="face_004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46558"/>
            <a:ext cx="571500" cy="711200"/>
          </a:xfrm>
          <a:prstGeom prst="rect">
            <a:avLst/>
          </a:prstGeom>
        </p:spPr>
      </p:pic>
      <p:pic>
        <p:nvPicPr>
          <p:cNvPr id="7" name="Picture 6" descr="face0119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04671"/>
            <a:ext cx="489660" cy="609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04671"/>
            <a:ext cx="489660" cy="6093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18715"/>
            <a:ext cx="489659" cy="609354"/>
          </a:xfrm>
          <a:prstGeom prst="rect">
            <a:avLst/>
          </a:prstGeom>
        </p:spPr>
      </p:pic>
      <p:grpSp>
        <p:nvGrpSpPr>
          <p:cNvPr id="284" name="Group 283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76" name="Rectangle 27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86" name="Rectangle 285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91" name="Rectangle 290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39918"/>
            <a:ext cx="489660" cy="609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45527" y="159689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0452"/>
            <a:ext cx="489659" cy="60935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06204" y="15782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39918"/>
            <a:ext cx="489660" cy="60935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5" name="TextBox 174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6" name="TextBox 175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28522" y="350401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subject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48131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6806592" y="21404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6735162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/>
        </p:nvCxnSpPr>
        <p:spPr>
          <a:xfrm flipV="1">
            <a:off x="2217852" y="4144006"/>
            <a:ext cx="6037921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881023" y="4209622"/>
            <a:ext cx="4287243" cy="1251453"/>
            <a:chOff x="2881023" y="4209622"/>
            <a:chExt cx="4287243" cy="1251453"/>
          </a:xfrm>
        </p:grpSpPr>
        <p:sp>
          <p:nvSpPr>
            <p:cNvPr id="269" name="Rectangle 268"/>
            <p:cNvSpPr/>
            <p:nvPr/>
          </p:nvSpPr>
          <p:spPr>
            <a:xfrm>
              <a:off x="3023583" y="4414503"/>
              <a:ext cx="4144683" cy="10465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881023" y="4209622"/>
              <a:ext cx="14934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for </a:t>
              </a:r>
              <a:r>
                <a:rPr lang="en-US" sz="1200" dirty="0" smtClean="0">
                  <a:latin typeface="Arial"/>
                  <a:cs typeface="Arial"/>
                </a:rPr>
                <a:t>each test </a:t>
              </a:r>
              <a:r>
                <a:rPr lang="en-US" sz="1200" dirty="0" smtClean="0">
                  <a:latin typeface="Arial"/>
                  <a:cs typeface="Arial"/>
                </a:rPr>
                <a:t>patch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96" name="Rectangle 29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301" name="Rectangle 300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312" name="Rectangle 31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317" name="Rectangle 31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322" name="Rectangle 32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327" name="Rectangle 32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1" name="Straight Arrow Connector 350"/>
          <p:cNvCxnSpPr/>
          <p:nvPr/>
        </p:nvCxnSpPr>
        <p:spPr>
          <a:xfrm>
            <a:off x="635521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6262962" y="244570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4773796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509907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647692" y="21329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555442" y="24454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>
            <a:off x="2824232" y="212553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/>
          <p:nvPr/>
        </p:nvCxnSpPr>
        <p:spPr>
          <a:xfrm>
            <a:off x="2731982" y="2438003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2255839" y="180315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extraction </a:t>
            </a:r>
          </a:p>
          <a:p>
            <a:r>
              <a:rPr lang="en-US" sz="800" dirty="0" smtClean="0">
                <a:latin typeface="Arial"/>
                <a:cs typeface="Arial"/>
              </a:rPr>
              <a:t>of patches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231" name="Rectangle 230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63" name="Straight Arrow Connector 362"/>
            <p:cNvCxnSpPr>
              <a:endCxn id="231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rgbClr val="E46C0A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5" name="Rectangle 374"/>
          <p:cNvSpPr/>
          <p:nvPr/>
        </p:nvSpPr>
        <p:spPr>
          <a:xfrm>
            <a:off x="2310212" y="3499565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or subject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5754529" y="3496140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subject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370" name="Rectangle 369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</a:t>
              </a:r>
              <a:r>
                <a:rPr lang="en-US" sz="1400" dirty="0" smtClean="0">
                  <a:latin typeface="Arial"/>
                  <a:cs typeface="Arial"/>
                </a:rPr>
                <a:t>all test </a:t>
              </a:r>
              <a:r>
                <a:rPr lang="en-US" sz="1400" dirty="0" smtClean="0">
                  <a:latin typeface="Arial"/>
                  <a:cs typeface="Arial"/>
                </a:rPr>
                <a:t>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373" name="Straight Arrow Connector 372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389" name="Rectangle 388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033855" y="4030567"/>
            <a:ext cx="1199315" cy="1227191"/>
            <a:chOff x="4033855" y="4030567"/>
            <a:chExt cx="1199315" cy="1227191"/>
          </a:xfrm>
        </p:grpSpPr>
        <p:sp>
          <p:nvSpPr>
            <p:cNvPr id="232" name="Rectangle 231"/>
            <p:cNvSpPr/>
            <p:nvPr/>
          </p:nvSpPr>
          <p:spPr>
            <a:xfrm>
              <a:off x="4171283" y="4550950"/>
              <a:ext cx="1061887" cy="70680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classification</a:t>
              </a:r>
              <a:endParaRPr lang="en-US" sz="1100" dirty="0" smtClean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258" name="Straight Arrow Connector 257"/>
            <p:cNvCxnSpPr>
              <a:stCxn id="231" idx="3"/>
              <a:endCxn id="232" idx="1"/>
            </p:cNvCxnSpPr>
            <p:nvPr/>
          </p:nvCxnSpPr>
          <p:spPr>
            <a:xfrm flipV="1">
              <a:off x="4033855" y="4904354"/>
              <a:ext cx="137428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Down Arrow 1"/>
            <p:cNvSpPr/>
            <p:nvPr/>
          </p:nvSpPr>
          <p:spPr>
            <a:xfrm>
              <a:off x="4480264" y="4030567"/>
              <a:ext cx="451493" cy="34309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20725" y="4550950"/>
            <a:ext cx="899547" cy="282391"/>
            <a:chOff x="5220725" y="4550950"/>
            <a:chExt cx="899547" cy="282391"/>
          </a:xfrm>
        </p:grpSpPr>
        <p:cxnSp>
          <p:nvCxnSpPr>
            <p:cNvPr id="255" name="Straight Arrow Connector 254"/>
            <p:cNvCxnSpPr>
              <a:endCxn id="4" idx="2"/>
            </p:cNvCxnSpPr>
            <p:nvPr/>
          </p:nvCxnSpPr>
          <p:spPr>
            <a:xfrm>
              <a:off x="5233170" y="4833341"/>
              <a:ext cx="887102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5220725" y="4550950"/>
              <a:ext cx="5822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class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8145" y="4577398"/>
            <a:ext cx="2422895" cy="810074"/>
            <a:chOff x="5228145" y="4577398"/>
            <a:chExt cx="2422895" cy="810074"/>
          </a:xfrm>
        </p:grpSpPr>
        <p:cxnSp>
          <p:nvCxnSpPr>
            <p:cNvPr id="144" name="Straight Arrow Connector 143"/>
            <p:cNvCxnSpPr>
              <a:endCxn id="4" idx="4"/>
            </p:cNvCxnSpPr>
            <p:nvPr/>
          </p:nvCxnSpPr>
          <p:spPr>
            <a:xfrm flipV="1">
              <a:off x="5228145" y="4956541"/>
              <a:ext cx="1042533" cy="197176"/>
            </a:xfrm>
            <a:prstGeom prst="bentConnector2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5236649" y="5110473"/>
              <a:ext cx="6037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score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6120272" y="4710141"/>
              <a:ext cx="300812" cy="2464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58"/>
            <p:cNvCxnSpPr>
              <a:stCxn id="4" idx="6"/>
            </p:cNvCxnSpPr>
            <p:nvPr/>
          </p:nvCxnSpPr>
          <p:spPr>
            <a:xfrm flipV="1">
              <a:off x="6421084" y="4828302"/>
              <a:ext cx="1229956" cy="503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/>
            <p:cNvSpPr/>
            <p:nvPr/>
          </p:nvSpPr>
          <p:spPr>
            <a:xfrm>
              <a:off x="6465081" y="4577398"/>
              <a:ext cx="5182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vote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00779" y="4649225"/>
            <a:ext cx="417912" cy="555375"/>
            <a:chOff x="2364953" y="4598342"/>
            <a:chExt cx="417912" cy="555375"/>
          </a:xfrm>
        </p:grpSpPr>
        <p:grpSp>
          <p:nvGrpSpPr>
            <p:cNvPr id="147" name="Group 146"/>
            <p:cNvGrpSpPr/>
            <p:nvPr/>
          </p:nvGrpSpPr>
          <p:grpSpPr>
            <a:xfrm>
              <a:off x="2364953" y="4654296"/>
              <a:ext cx="272216" cy="458495"/>
              <a:chOff x="903070" y="1769524"/>
              <a:chExt cx="272216" cy="458495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903070" y="2025403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2478689" y="4598342"/>
              <a:ext cx="272216" cy="402975"/>
              <a:chOff x="903070" y="1769524"/>
              <a:chExt cx="272216" cy="402975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016806" y="202674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903070" y="2025403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Rectangle 156"/>
            <p:cNvSpPr/>
            <p:nvPr/>
          </p:nvSpPr>
          <p:spPr>
            <a:xfrm>
              <a:off x="2661545" y="500796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2581835" y="4854397"/>
            <a:ext cx="119640" cy="11800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1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3" name="Picture 32" descr="Screen Shot 2013-10-23 at 1.56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" y="3035666"/>
            <a:ext cx="2166777" cy="32759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8330" y="6363732"/>
            <a:ext cx="3126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                                        subject 2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-242125" y="27518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pic>
        <p:nvPicPr>
          <p:cNvPr id="36" name="Picture 35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340963" y="3035666"/>
            <a:ext cx="2166777" cy="327597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802" y="3016150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86908" y="4343400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47313" y="3035666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31823" y="3041545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071623" y="3028845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665939" y="2257929"/>
            <a:ext cx="14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Subject 2 </a:t>
            </a:r>
          </a:p>
          <a:p>
            <a:pPr algn="ctr"/>
            <a:r>
              <a:rPr lang="en-US" dirty="0"/>
              <a:t>h</a:t>
            </a:r>
            <a:r>
              <a:rPr lang="en-US" dirty="0" smtClean="0"/>
              <a:t>as no match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49879" y="1864338"/>
            <a:ext cx="6689671" cy="4121654"/>
            <a:chOff x="1149879" y="1864338"/>
            <a:chExt cx="6689671" cy="4121654"/>
          </a:xfrm>
        </p:grpSpPr>
        <p:cxnSp>
          <p:nvCxnSpPr>
            <p:cNvPr id="5" name="Straight Arrow Connector 4"/>
            <p:cNvCxnSpPr>
              <a:stCxn id="43" idx="0"/>
              <a:endCxn id="45" idx="0"/>
            </p:cNvCxnSpPr>
            <p:nvPr/>
          </p:nvCxnSpPr>
          <p:spPr>
            <a:xfrm flipH="1">
              <a:off x="1149879" y="1864338"/>
              <a:ext cx="488041" cy="2479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3" idx="0"/>
              <a:endCxn id="60" idx="0"/>
            </p:cNvCxnSpPr>
            <p:nvPr/>
          </p:nvCxnSpPr>
          <p:spPr>
            <a:xfrm>
              <a:off x="1637920" y="1864338"/>
              <a:ext cx="4477792" cy="4121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3" idx="0"/>
              <a:endCxn id="62" idx="0"/>
            </p:cNvCxnSpPr>
            <p:nvPr/>
          </p:nvCxnSpPr>
          <p:spPr>
            <a:xfrm>
              <a:off x="1637920" y="1864338"/>
              <a:ext cx="6201630" cy="352680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13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26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41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46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5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54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6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0"/>
                            </p:stCondLst>
                            <p:childTnLst>
                              <p:par>
                                <p:cTn id="59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45" grpId="0" animBg="1"/>
      <p:bldP spid="57" grpId="0" animBg="1"/>
      <p:bldP spid="57" grpId="1" animBg="1"/>
      <p:bldP spid="57" grpId="2" animBg="1"/>
      <p:bldP spid="59" grpId="0" animBg="1"/>
      <p:bldP spid="59" grpId="1" animBg="1"/>
      <p:bldP spid="59" grpId="2" animBg="1"/>
      <p:bldP spid="60" grpId="0" animBg="1"/>
      <p:bldP spid="61" grpId="0" animBg="1"/>
      <p:bldP spid="61" grpId="1" animBg="1"/>
      <p:bldP spid="61" grpId="2" animBg="1"/>
      <p:bldP spid="62" grpId="0" animBg="1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1354" y="-886886"/>
            <a:ext cx="3247178" cy="17394426"/>
            <a:chOff x="300567" y="1173808"/>
            <a:chExt cx="1220126" cy="5675836"/>
          </a:xfrm>
        </p:grpSpPr>
        <p:pic>
          <p:nvPicPr>
            <p:cNvPr id="6" name="Picture 5" descr="Screen Shot 2014-03-19 at 3.55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" y="1182164"/>
              <a:ext cx="1137577" cy="562503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36873" y="1173808"/>
              <a:ext cx="183820" cy="5675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 flipV="1">
            <a:off x="393330" y="1310110"/>
            <a:ext cx="251715" cy="342663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gnetic Disk 8"/>
          <p:cNvSpPr/>
          <p:nvPr/>
        </p:nvSpPr>
        <p:spPr>
          <a:xfrm>
            <a:off x="4142391" y="1763630"/>
            <a:ext cx="1390875" cy="1390748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22426" y="1132323"/>
            <a:ext cx="157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Enrollment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endCxn id="9" idx="2"/>
          </p:cNvCxnSpPr>
          <p:nvPr/>
        </p:nvCxnSpPr>
        <p:spPr>
          <a:xfrm>
            <a:off x="3159323" y="2459004"/>
            <a:ext cx="9830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680839" y="3154378"/>
            <a:ext cx="2338284" cy="1667889"/>
            <a:chOff x="3680839" y="3154378"/>
            <a:chExt cx="2338284" cy="1667889"/>
          </a:xfrm>
        </p:grpSpPr>
        <p:sp>
          <p:nvSpPr>
            <p:cNvPr id="14" name="Rectangle 13"/>
            <p:cNvSpPr/>
            <p:nvPr/>
          </p:nvSpPr>
          <p:spPr>
            <a:xfrm>
              <a:off x="3680839" y="3723777"/>
              <a:ext cx="2338284" cy="10984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Learning Process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9" idx="3"/>
              <a:endCxn id="14" idx="0"/>
            </p:cNvCxnSpPr>
            <p:nvPr/>
          </p:nvCxnSpPr>
          <p:spPr>
            <a:xfrm>
              <a:off x="4837829" y="3154378"/>
              <a:ext cx="12152" cy="5693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21" y="1652773"/>
            <a:ext cx="1044627" cy="1299980"/>
          </a:xfrm>
          <a:prstGeom prst="rect">
            <a:avLst/>
          </a:prstGeom>
          <a:ln w="57150" cmpd="sng">
            <a:solidFill>
              <a:srgbClr val="FF6600"/>
            </a:solidFill>
          </a:ln>
        </p:spPr>
      </p:pic>
      <p:sp>
        <p:nvSpPr>
          <p:cNvPr id="28" name="1 Título"/>
          <p:cNvSpPr txBox="1">
            <a:spLocks/>
          </p:cNvSpPr>
          <p:nvPr/>
        </p:nvSpPr>
        <p:spPr>
          <a:xfrm>
            <a:off x="13724" y="-11992"/>
            <a:ext cx="8229600" cy="9144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 smtClean="0">
                <a:latin typeface="Trebuchet MS" pitchFamily="34" charset="0"/>
              </a:rPr>
              <a:t>Face Recognition</a:t>
            </a:r>
            <a:endParaRPr lang="es-CL" dirty="0">
              <a:latin typeface="Trebuchet MS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34892" y="1063007"/>
            <a:ext cx="1542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 image</a:t>
            </a:r>
            <a:endParaRPr lang="en-US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6019123" y="2952753"/>
            <a:ext cx="2685593" cy="1875785"/>
            <a:chOff x="6019123" y="2952753"/>
            <a:chExt cx="2685593" cy="1875785"/>
          </a:xfrm>
        </p:grpSpPr>
        <p:sp>
          <p:nvSpPr>
            <p:cNvPr id="19" name="Rectangle 18"/>
            <p:cNvSpPr/>
            <p:nvPr/>
          </p:nvSpPr>
          <p:spPr>
            <a:xfrm>
              <a:off x="6366432" y="3730048"/>
              <a:ext cx="2338284" cy="10984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Testing Process</a:t>
              </a:r>
              <a:endParaRPr lang="en-US" dirty="0"/>
            </a:p>
          </p:txBody>
        </p:sp>
        <p:cxnSp>
          <p:nvCxnSpPr>
            <p:cNvPr id="26" name="Straight Arrow Connector 25"/>
            <p:cNvCxnSpPr>
              <a:stCxn id="17" idx="2"/>
              <a:endCxn id="19" idx="0"/>
            </p:cNvCxnSpPr>
            <p:nvPr/>
          </p:nvCxnSpPr>
          <p:spPr>
            <a:xfrm>
              <a:off x="7532735" y="2952753"/>
              <a:ext cx="2839" cy="7772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4" idx="3"/>
              <a:endCxn id="19" idx="1"/>
            </p:cNvCxnSpPr>
            <p:nvPr/>
          </p:nvCxnSpPr>
          <p:spPr>
            <a:xfrm>
              <a:off x="6019123" y="4273022"/>
              <a:ext cx="347309" cy="62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01354" y="4828538"/>
            <a:ext cx="7417465" cy="1621308"/>
            <a:chOff x="401354" y="4828538"/>
            <a:chExt cx="7417465" cy="1621308"/>
          </a:xfrm>
        </p:grpSpPr>
        <p:sp>
          <p:nvSpPr>
            <p:cNvPr id="34" name="Rectangle 33"/>
            <p:cNvSpPr/>
            <p:nvPr/>
          </p:nvSpPr>
          <p:spPr>
            <a:xfrm>
              <a:off x="401354" y="5986263"/>
              <a:ext cx="2757969" cy="463583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endCxn id="37" idx="1"/>
            </p:cNvCxnSpPr>
            <p:nvPr/>
          </p:nvCxnSpPr>
          <p:spPr>
            <a:xfrm>
              <a:off x="3159323" y="6167665"/>
              <a:ext cx="4036947" cy="32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196270" y="5986263"/>
              <a:ext cx="622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John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19" idx="2"/>
              <a:endCxn id="37" idx="0"/>
            </p:cNvCxnSpPr>
            <p:nvPr/>
          </p:nvCxnSpPr>
          <p:spPr>
            <a:xfrm flipH="1">
              <a:off x="7507545" y="4828538"/>
              <a:ext cx="28029" cy="11577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67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584E-6 -0.06764 C 0.13964 -0.07343 0.2791 -0.07713 0.27858 -0.06208 C 0.27806 -0.04586 -0.00191 0.01436 -0.00225 0.03104 C -0.00243 0.04795 0.27702 0.02618 0.27719 0.03961 C 0.27719 0.05305 -0.00156 0.09451 -0.00173 0.11258 C -0.00191 0.13019 0.2758 0.13019 0.2758 0.1464 C 0.2758 0.16331 -0.00225 0.19319 -0.00173 0.21219 C -0.00139 0.23049 0.2791 0.23628 0.27858 0.25736 C 0.27823 0.27959 -0.00243 0.31944 -0.00277 0.34075 C -0.00295 0.36206 0.27563 0.36553 0.2758 0.38546 C 0.27615 0.40491 -0.00052 0.44128 -0.00139 0.46051 C -0.00225 0.47973 0.27077 0.47904 0.27129 0.49919 C 0.27147 0.51981 0.0007 0.56382 0.00104 0.58235 C 0.00156 0.60019 0.27303 0.58791 0.2739 0.60853 C 0.27476 0.62891 0.00555 0.6764 0.00607 0.70558 C 0.00677 0.73477 0.22116 0.76628 0.27771 0.78434 " pathEditMode="relative" rAng="0" ptsTypes="aaaaaaaaaaaaaaaa">
                                      <p:cBhvr>
                                        <p:cTn id="3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7" y="42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10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3" name="Picture 32" descr="Screen Shot 2013-10-23 at 1.56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" y="3035666"/>
            <a:ext cx="2166777" cy="32759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8330" y="6363732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              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-242125" y="27518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pic>
        <p:nvPicPr>
          <p:cNvPr id="36" name="Picture 35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340963" y="3035666"/>
            <a:ext cx="2166777" cy="327597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86908" y="4343400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665939" y="2257929"/>
            <a:ext cx="14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Subject 2 </a:t>
            </a:r>
          </a:p>
          <a:p>
            <a:pPr algn="ctr"/>
            <a:r>
              <a:rPr lang="en-US" dirty="0"/>
              <a:t>h</a:t>
            </a:r>
            <a:r>
              <a:rPr lang="en-US" dirty="0" smtClean="0"/>
              <a:t>as no match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49879" y="1864338"/>
            <a:ext cx="6689671" cy="4121654"/>
            <a:chOff x="1149879" y="1864338"/>
            <a:chExt cx="6689671" cy="4121654"/>
          </a:xfrm>
        </p:grpSpPr>
        <p:cxnSp>
          <p:nvCxnSpPr>
            <p:cNvPr id="5" name="Straight Arrow Connector 4"/>
            <p:cNvCxnSpPr>
              <a:stCxn id="43" idx="0"/>
              <a:endCxn id="45" idx="0"/>
            </p:cNvCxnSpPr>
            <p:nvPr/>
          </p:nvCxnSpPr>
          <p:spPr>
            <a:xfrm flipH="1">
              <a:off x="1149879" y="1864338"/>
              <a:ext cx="488041" cy="2479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3" idx="0"/>
              <a:endCxn id="60" idx="0"/>
            </p:cNvCxnSpPr>
            <p:nvPr/>
          </p:nvCxnSpPr>
          <p:spPr>
            <a:xfrm>
              <a:off x="1637920" y="1864338"/>
              <a:ext cx="4477792" cy="4121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3" idx="0"/>
              <a:endCxn id="62" idx="0"/>
            </p:cNvCxnSpPr>
            <p:nvPr/>
          </p:nvCxnSpPr>
          <p:spPr>
            <a:xfrm>
              <a:off x="1637920" y="1864338"/>
              <a:ext cx="6201630" cy="352680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7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-242125" y="2751860"/>
            <a:ext cx="2356105" cy="3888871"/>
            <a:chOff x="-242125" y="2751860"/>
            <a:chExt cx="2356105" cy="3888871"/>
          </a:xfrm>
        </p:grpSpPr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7" y="3035666"/>
              <a:ext cx="2166777" cy="32759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8330" y="6363732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              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242125" y="2751860"/>
              <a:ext cx="276531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86908" y="4343400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25139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11946" y="6079126"/>
            <a:ext cx="7331997" cy="728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43875" y="2751860"/>
            <a:ext cx="7058945" cy="3907547"/>
            <a:chOff x="2043875" y="2751860"/>
            <a:chExt cx="7058945" cy="3907547"/>
          </a:xfrm>
        </p:grpSpPr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043" y="3035666"/>
              <a:ext cx="2166777" cy="327597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696511" y="6351630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936" y="3035666"/>
              <a:ext cx="2166777" cy="327597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409924" y="6332954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936043" y="2763962"/>
              <a:ext cx="80545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10905" y="2904260"/>
              <a:ext cx="276531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43875" y="2751860"/>
              <a:ext cx="2356105" cy="3888871"/>
              <a:chOff x="-242125" y="2751860"/>
              <a:chExt cx="2356105" cy="3888871"/>
            </a:xfrm>
          </p:grpSpPr>
          <p:pic>
            <p:nvPicPr>
              <p:cNvPr id="33" name="Picture 32" descr="Screen Shot 2013-10-23 at 1.56.19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2797" y="3035666"/>
                <a:ext cx="2166777" cy="327597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78330" y="6363732"/>
                <a:ext cx="8005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subject 1              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242125" y="2751860"/>
                <a:ext cx="276531" cy="3599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86908" y="4343400"/>
                <a:ext cx="125942" cy="143933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6052741" y="5985992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76579" y="5391145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16245" y="2967761"/>
            <a:ext cx="6779801" cy="1743618"/>
            <a:chOff x="2316245" y="2688361"/>
            <a:chExt cx="6779801" cy="1743618"/>
          </a:xfrm>
        </p:grpSpPr>
        <p:sp>
          <p:nvSpPr>
            <p:cNvPr id="36" name="Rounded Rectangle 35"/>
            <p:cNvSpPr/>
            <p:nvPr/>
          </p:nvSpPr>
          <p:spPr>
            <a:xfrm>
              <a:off x="2316245" y="26883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616" y="43266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029288" y="37043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creen Shot 2013-11-08 at 6.38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96" y="3956758"/>
            <a:ext cx="2087987" cy="113567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pic>
        <p:nvPicPr>
          <p:cNvPr id="6" name="Picture 5" descr="Screen Shot 2013-11-08 at 6.37.5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44" y="4556761"/>
            <a:ext cx="2087987" cy="12231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pic>
        <p:nvPicPr>
          <p:cNvPr id="7" name="Picture 6" descr="Screen Shot 2013-11-08 at 6.37.44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14" y="2987940"/>
            <a:ext cx="2087987" cy="112634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347889" y="5339661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Adaptive</a:t>
            </a:r>
          </a:p>
          <a:p>
            <a:pPr algn="ctr"/>
            <a:r>
              <a:rPr lang="en-US" dirty="0" smtClean="0"/>
              <a:t>Dictionary</a:t>
            </a:r>
          </a:p>
          <a:p>
            <a:pPr algn="ctr"/>
            <a:r>
              <a:rPr lang="en-US" dirty="0" smtClean="0"/>
              <a:t>for </a:t>
            </a:r>
            <a:r>
              <a:rPr lang="en-US" dirty="0" smtClean="0">
                <a:latin typeface="LM Roman 10 Bold"/>
                <a:cs typeface="LM Roman 10 Bold"/>
              </a:rPr>
              <a:t>y</a:t>
            </a:r>
            <a:endParaRPr lang="en-US" dirty="0">
              <a:latin typeface="LM Roman 10 Bold"/>
              <a:cs typeface="LM Roman 10 Bold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9927" y="6299782"/>
            <a:ext cx="96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M Roman 10 Regular"/>
                <a:cs typeface="LM Roman 10 Regular"/>
              </a:rPr>
              <a:t>A</a:t>
            </a:r>
            <a:r>
              <a:rPr lang="en-US" dirty="0" smtClean="0">
                <a:latin typeface="LM Roman 10 Regular"/>
                <a:cs typeface="LM Roman 10 Regular"/>
              </a:rPr>
              <a:t>(</a:t>
            </a:r>
            <a:r>
              <a:rPr lang="en-US" b="1" dirty="0" smtClean="0">
                <a:latin typeface="LM Roman 10 Regular"/>
                <a:cs typeface="LM Roman 10 Regular"/>
              </a:rPr>
              <a:t>y</a:t>
            </a:r>
            <a:r>
              <a:rPr lang="en-US" dirty="0" smtClean="0">
                <a:latin typeface="LM Roman 10 Regular"/>
                <a:cs typeface="LM Roman 10 Regular"/>
              </a:rPr>
              <a:t>) =</a:t>
            </a:r>
            <a:endParaRPr lang="en-US" dirty="0">
              <a:latin typeface="LM Roman 10 Regular"/>
              <a:cs typeface="LM Roman 1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976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0138 -0.2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694 0.50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2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0138 0.2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00417 0.3641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22031" y="1608389"/>
            <a:ext cx="615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we can classify the patch ‘y’?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07032" y="2323430"/>
            <a:ext cx="625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We look for a sparse representation of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using l1-minimization approach: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99" y="3032682"/>
            <a:ext cx="5174348" cy="76906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208455" y="3728051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W</a:t>
            </a:r>
            <a:r>
              <a:rPr lang="en-US" dirty="0" smtClean="0">
                <a:latin typeface="Trebuchet MS"/>
                <a:cs typeface="Trebuchet MS"/>
              </a:rPr>
              <a:t>e compute the residuals: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93" y="4339602"/>
            <a:ext cx="3159716" cy="51855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219736" y="4970831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The class of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is 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74" y="5636919"/>
            <a:ext cx="3159716" cy="409479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6056121" y="3801751"/>
            <a:ext cx="2243256" cy="710079"/>
            <a:chOff x="6549386" y="4074647"/>
            <a:chExt cx="2243256" cy="710079"/>
          </a:xfrm>
        </p:grpSpPr>
        <p:grpSp>
          <p:nvGrpSpPr>
            <p:cNvPr id="68" name="Group 67"/>
            <p:cNvGrpSpPr/>
            <p:nvPr/>
          </p:nvGrpSpPr>
          <p:grpSpPr>
            <a:xfrm>
              <a:off x="6700033" y="4437254"/>
              <a:ext cx="2092609" cy="347472"/>
              <a:chOff x="6700033" y="4437254"/>
              <a:chExt cx="2092609" cy="347472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6862063" y="452654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>
                <a:off x="7991383" y="451612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9" name="Picture 68" descr="Screen Shot 2014-03-20 at 8.57.50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074647"/>
              <a:ext cx="320553" cy="320553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6056121" y="4707428"/>
            <a:ext cx="2240977" cy="1303259"/>
            <a:chOff x="6549386" y="4980324"/>
            <a:chExt cx="2240977" cy="1303259"/>
          </a:xfrm>
        </p:grpSpPr>
        <p:grpSp>
          <p:nvGrpSpPr>
            <p:cNvPr id="83" name="Group 82"/>
            <p:cNvGrpSpPr/>
            <p:nvPr/>
          </p:nvGrpSpPr>
          <p:grpSpPr>
            <a:xfrm>
              <a:off x="6697754" y="5395613"/>
              <a:ext cx="2092609" cy="347472"/>
              <a:chOff x="6700033" y="4437254"/>
              <a:chExt cx="2092609" cy="347472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193565" y="4526551"/>
                <a:ext cx="0" cy="254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4" name="Picture 83" descr="Screen Shot 2014-03-20 at 8.57.57 A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980324"/>
              <a:ext cx="764722" cy="419847"/>
            </a:xfrm>
            <a:prstGeom prst="rect">
              <a:avLst/>
            </a:prstGeom>
          </p:spPr>
        </p:pic>
        <p:sp>
          <p:nvSpPr>
            <p:cNvPr id="85" name="Right Brace 84"/>
            <p:cNvSpPr/>
            <p:nvPr/>
          </p:nvSpPr>
          <p:spPr>
            <a:xfrm rot="16200000" flipH="1">
              <a:off x="7396355" y="5655627"/>
              <a:ext cx="98237" cy="50837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01408" y="5914251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M Roman 10 Regular"/>
                  <a:cs typeface="LM Roman 10 Regular"/>
                </a:rPr>
                <a:t>i</a:t>
              </a:r>
              <a:endParaRPr lang="en-US" i="1" dirty="0">
                <a:latin typeface="LM Roman 10 Regular"/>
                <a:cs typeface="LM Roman 10 Regular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52737" y="5629783"/>
            <a:ext cx="147091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M Roman 10 Regular"/>
                <a:cs typeface="LM Roman 10 Regular"/>
              </a:rPr>
              <a:t>     class(</a:t>
            </a:r>
            <a:r>
              <a:rPr lang="en-US" sz="2000" b="1" i="1" dirty="0" smtClean="0">
                <a:latin typeface="LM Roman 10 Regular"/>
                <a:cs typeface="LM Roman 10 Regular"/>
              </a:rPr>
              <a:t>y</a:t>
            </a:r>
            <a:r>
              <a:rPr lang="en-US" sz="2000" dirty="0" smtClean="0">
                <a:latin typeface="LM Roman 10 Regular"/>
                <a:cs typeface="LM Roman 10 Regular"/>
              </a:rPr>
              <a:t>)</a:t>
            </a:r>
            <a:endParaRPr lang="en-US" sz="2000" dirty="0">
              <a:latin typeface="LM Roman 10 Regular"/>
              <a:cs typeface="LM Roman 10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32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  <p:bldP spid="61" grpId="0" build="p"/>
      <p:bldP spid="63" grpId="0" build="p"/>
      <p:bldP spid="65" grpId="0" build="p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 descr="Screen Shot 2013-10-23 at 1.40.2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" y="1527325"/>
              <a:ext cx="479161" cy="543425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12520" y="4091682"/>
            <a:ext cx="6884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We extract several random patches from the query image.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sort them using their score, and select the patches with the highest score values (i.e. the ‘best’ patches).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classify the query image according to the majority vote of the individual classification of the best patches.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80" y="2147016"/>
            <a:ext cx="2668340" cy="130834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410705" y="1545369"/>
            <a:ext cx="688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to compute the scores?</a:t>
            </a:r>
            <a:endParaRPr lang="en-US" dirty="0" smtClean="0"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3627" y="3547748"/>
            <a:ext cx="121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= 0.8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95456" y="2072366"/>
            <a:ext cx="2668340" cy="1843272"/>
            <a:chOff x="5595456" y="2072366"/>
            <a:chExt cx="2668340" cy="1843272"/>
          </a:xfrm>
        </p:grpSpPr>
        <p:pic>
          <p:nvPicPr>
            <p:cNvPr id="9" name="Picture 8" descr="Screen Shot 2014-03-21 at 6.52.39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456" y="2072366"/>
              <a:ext cx="2668340" cy="147394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397083" y="3546306"/>
              <a:ext cx="121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Score = 0.1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0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1" grpId="0" build="p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04671"/>
            <a:ext cx="489660" cy="609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04671"/>
            <a:ext cx="489660" cy="6093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18715"/>
            <a:ext cx="489659" cy="609354"/>
          </a:xfrm>
          <a:prstGeom prst="rect">
            <a:avLst/>
          </a:prstGeom>
        </p:spPr>
      </p:pic>
      <p:grpSp>
        <p:nvGrpSpPr>
          <p:cNvPr id="284" name="Group 283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76" name="Rectangle 27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86" name="Rectangle 285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91" name="Rectangle 290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9" name="Rectangle 268"/>
          <p:cNvSpPr/>
          <p:nvPr/>
        </p:nvSpPr>
        <p:spPr>
          <a:xfrm>
            <a:off x="3023583" y="4641427"/>
            <a:ext cx="3021061" cy="5841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39918"/>
            <a:ext cx="489660" cy="6093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45527" y="159689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0452"/>
            <a:ext cx="489659" cy="60935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606204" y="1578218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39918"/>
            <a:ext cx="489660" cy="609354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5" name="TextBox 174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76" name="TextBox 175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28522" y="350401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subject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648131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6806592" y="21404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6735162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/>
        </p:nvCxnSpPr>
        <p:spPr>
          <a:xfrm flipV="1">
            <a:off x="2217852" y="4144006"/>
            <a:ext cx="6037921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24" name="Picture 223" descr="face_004_0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46558"/>
            <a:ext cx="571500" cy="711200"/>
          </a:xfrm>
          <a:prstGeom prst="rect">
            <a:avLst/>
          </a:prstGeom>
        </p:spPr>
      </p:pic>
      <p:sp>
        <p:nvSpPr>
          <p:cNvPr id="231" name="Rectangle 230"/>
          <p:cNvSpPr/>
          <p:nvPr/>
        </p:nvSpPr>
        <p:spPr>
          <a:xfrm>
            <a:off x="3081514" y="4720637"/>
            <a:ext cx="952341" cy="39931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4171283" y="4720637"/>
            <a:ext cx="1061887" cy="3991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</p:txBody>
      </p:sp>
      <p:sp>
        <p:nvSpPr>
          <p:cNvPr id="233" name="Oval 23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Elbow Connector 236"/>
          <p:cNvCxnSpPr>
            <a:endCxn id="233" idx="0"/>
          </p:cNvCxnSpPr>
          <p:nvPr/>
        </p:nvCxnSpPr>
        <p:spPr>
          <a:xfrm rot="16200000" flipH="1">
            <a:off x="3331776" y="3733351"/>
            <a:ext cx="838800" cy="11849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Elbow Connector 237"/>
          <p:cNvCxnSpPr>
            <a:stCxn id="180" idx="2"/>
            <a:endCxn id="234" idx="0"/>
          </p:cNvCxnSpPr>
          <p:nvPr/>
        </p:nvCxnSpPr>
        <p:spPr>
          <a:xfrm rot="16200000" flipH="1">
            <a:off x="4278080" y="4324859"/>
            <a:ext cx="831501" cy="35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Elbow Connector 241"/>
          <p:cNvCxnSpPr>
            <a:endCxn id="235" idx="0"/>
          </p:cNvCxnSpPr>
          <p:nvPr/>
        </p:nvCxnSpPr>
        <p:spPr>
          <a:xfrm rot="5400000">
            <a:off x="5113860" y="3832141"/>
            <a:ext cx="826471" cy="9928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5384793" y="4720764"/>
            <a:ext cx="610301" cy="3991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SRC</a:t>
            </a:r>
          </a:p>
        </p:txBody>
      </p:sp>
      <p:cxnSp>
        <p:nvCxnSpPr>
          <p:cNvPr id="255" name="Straight Arrow Connector 254"/>
          <p:cNvCxnSpPr>
            <a:stCxn id="232" idx="3"/>
            <a:endCxn id="252" idx="1"/>
          </p:cNvCxnSpPr>
          <p:nvPr/>
        </p:nvCxnSpPr>
        <p:spPr>
          <a:xfrm>
            <a:off x="5233170" y="4920231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>
            <a:stCxn id="231" idx="3"/>
            <a:endCxn id="232" idx="1"/>
          </p:cNvCxnSpPr>
          <p:nvPr/>
        </p:nvCxnSpPr>
        <p:spPr>
          <a:xfrm flipV="1">
            <a:off x="4033855" y="4920231"/>
            <a:ext cx="137428" cy="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252" idx="3"/>
          </p:cNvCxnSpPr>
          <p:nvPr/>
        </p:nvCxnSpPr>
        <p:spPr>
          <a:xfrm flipV="1">
            <a:off x="5995094" y="4917323"/>
            <a:ext cx="214785" cy="30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2942810" y="4461526"/>
            <a:ext cx="10970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(for each test patch)</a:t>
            </a:r>
            <a:endParaRPr lang="en-US" sz="800" dirty="0">
              <a:latin typeface="Arial"/>
              <a:cs typeface="Arial"/>
            </a:endParaRPr>
          </a:p>
        </p:txBody>
      </p:sp>
      <p:grpSp>
        <p:nvGrpSpPr>
          <p:cNvPr id="295" name="Group 294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96" name="Rectangle 295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301" name="Rectangle 300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312" name="Rectangle 31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317" name="Rectangle 31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322" name="Rectangle 32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327" name="Rectangle 326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2364953" y="4654296"/>
            <a:ext cx="272216" cy="458495"/>
            <a:chOff x="903070" y="1769524"/>
            <a:chExt cx="272216" cy="458495"/>
          </a:xfrm>
        </p:grpSpPr>
        <p:sp>
          <p:nvSpPr>
            <p:cNvPr id="332" name="Rectangle 331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2478689" y="4598342"/>
            <a:ext cx="272216" cy="402975"/>
            <a:chOff x="903070" y="1769524"/>
            <a:chExt cx="272216" cy="402975"/>
          </a:xfrm>
        </p:grpSpPr>
        <p:sp>
          <p:nvSpPr>
            <p:cNvPr id="337" name="Rectangle 33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1016806" y="202674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1" name="Straight Arrow Connector 350"/>
          <p:cNvCxnSpPr/>
          <p:nvPr/>
        </p:nvCxnSpPr>
        <p:spPr>
          <a:xfrm>
            <a:off x="635521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/>
          <p:cNvCxnSpPr/>
          <p:nvPr/>
        </p:nvCxnSpPr>
        <p:spPr>
          <a:xfrm>
            <a:off x="6262962" y="244570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/>
          <p:cNvCxnSpPr/>
          <p:nvPr/>
        </p:nvCxnSpPr>
        <p:spPr>
          <a:xfrm>
            <a:off x="4773796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/>
          <p:cNvCxnSpPr/>
          <p:nvPr/>
        </p:nvCxnSpPr>
        <p:spPr>
          <a:xfrm>
            <a:off x="5099072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/>
          <p:nvPr/>
        </p:nvCxnSpPr>
        <p:spPr>
          <a:xfrm>
            <a:off x="4647692" y="213295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/>
          <p:cNvCxnSpPr/>
          <p:nvPr/>
        </p:nvCxnSpPr>
        <p:spPr>
          <a:xfrm>
            <a:off x="4555442" y="24454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/>
          <p:nvPr/>
        </p:nvCxnSpPr>
        <p:spPr>
          <a:xfrm>
            <a:off x="2824232" y="212553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/>
          <p:nvPr/>
        </p:nvCxnSpPr>
        <p:spPr>
          <a:xfrm>
            <a:off x="2731982" y="2438003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2255839" y="180315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extraction </a:t>
            </a:r>
          </a:p>
          <a:p>
            <a:r>
              <a:rPr lang="en-US" sz="800" dirty="0" smtClean="0">
                <a:latin typeface="Arial"/>
                <a:cs typeface="Arial"/>
              </a:rPr>
              <a:t>of patches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cxnSp>
        <p:nvCxnSpPr>
          <p:cNvPr id="363" name="Straight Arrow Connector 362"/>
          <p:cNvCxnSpPr>
            <a:stCxn id="338" idx="3"/>
            <a:endCxn id="231" idx="1"/>
          </p:cNvCxnSpPr>
          <p:nvPr/>
        </p:nvCxnSpPr>
        <p:spPr>
          <a:xfrm flipV="1">
            <a:off x="2713745" y="4920295"/>
            <a:ext cx="367769" cy="8145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6" name="Rectangle 365"/>
          <p:cNvSpPr/>
          <p:nvPr/>
        </p:nvSpPr>
        <p:spPr>
          <a:xfrm>
            <a:off x="2661545" y="500796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8" name="Straight Arrow Connector 367"/>
          <p:cNvCxnSpPr/>
          <p:nvPr/>
        </p:nvCxnSpPr>
        <p:spPr>
          <a:xfrm>
            <a:off x="6060577" y="4479862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/>
          <p:cNvCxnSpPr/>
          <p:nvPr/>
        </p:nvCxnSpPr>
        <p:spPr>
          <a:xfrm>
            <a:off x="6055862" y="5347344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0" name="Rectangle 369"/>
          <p:cNvSpPr/>
          <p:nvPr/>
        </p:nvSpPr>
        <p:spPr>
          <a:xfrm>
            <a:off x="5117156" y="5243819"/>
            <a:ext cx="10951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(for </a:t>
            </a:r>
            <a:r>
              <a:rPr lang="en-US" sz="800" smtClean="0">
                <a:latin typeface="Arial"/>
                <a:cs typeface="Arial"/>
              </a:rPr>
              <a:t>all test patches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373" name="Straight Arrow Connector 372"/>
          <p:cNvCxnSpPr/>
          <p:nvPr/>
        </p:nvCxnSpPr>
        <p:spPr>
          <a:xfrm>
            <a:off x="6908482" y="4932610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6011425" y="4509476"/>
            <a:ext cx="232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:</a:t>
            </a:r>
          </a:p>
          <a:p>
            <a:endParaRPr lang="en-US" sz="1400" dirty="0"/>
          </a:p>
          <a:p>
            <a:r>
              <a:rPr lang="en-US" sz="1400" dirty="0" smtClean="0"/>
              <a:t>:</a:t>
            </a:r>
            <a:endParaRPr lang="en-US" sz="1400" dirty="0"/>
          </a:p>
        </p:txBody>
      </p:sp>
      <p:sp>
        <p:nvSpPr>
          <p:cNvPr id="375" name="Rectangle 374"/>
          <p:cNvSpPr/>
          <p:nvPr/>
        </p:nvSpPr>
        <p:spPr>
          <a:xfrm>
            <a:off x="2310212" y="3499565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or subject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5754529" y="3496140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for 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subject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</p:txBody>
      </p:sp>
      <p:sp>
        <p:nvSpPr>
          <p:cNvPr id="380" name="TextBox 379"/>
          <p:cNvSpPr txBox="1"/>
          <p:nvPr/>
        </p:nvSpPr>
        <p:spPr>
          <a:xfrm rot="16200000">
            <a:off x="5807338" y="4772840"/>
            <a:ext cx="106270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selection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82" name="Straight Arrow Connector 381"/>
          <p:cNvCxnSpPr/>
          <p:nvPr/>
        </p:nvCxnSpPr>
        <p:spPr>
          <a:xfrm>
            <a:off x="6480692" y="4471985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/>
          <p:nvPr/>
        </p:nvCxnSpPr>
        <p:spPr>
          <a:xfrm>
            <a:off x="6472802" y="5339467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 rot="16200000">
            <a:off x="6236238" y="4780467"/>
            <a:ext cx="106270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6416322" y="4512656"/>
            <a:ext cx="2327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:</a:t>
            </a:r>
          </a:p>
          <a:p>
            <a:endParaRPr lang="en-US" sz="1400" dirty="0"/>
          </a:p>
          <a:p>
            <a:r>
              <a:rPr lang="en-US" sz="1400" dirty="0" smtClean="0"/>
              <a:t>:</a:t>
            </a:r>
            <a:endParaRPr lang="en-US" sz="1400" dirty="0"/>
          </a:p>
        </p:txBody>
      </p:sp>
      <p:cxnSp>
        <p:nvCxnSpPr>
          <p:cNvPr id="387" name="Straight Arrow Connector 386"/>
          <p:cNvCxnSpPr/>
          <p:nvPr/>
        </p:nvCxnSpPr>
        <p:spPr>
          <a:xfrm>
            <a:off x="6472802" y="4920281"/>
            <a:ext cx="151623" cy="12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6970827" y="478986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ID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Proposed Algorithm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5575300" y="664206"/>
            <a:ext cx="3417783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001830" y="787794"/>
            <a:ext cx="235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                       PART 2</a:t>
            </a:r>
          </a:p>
        </p:txBody>
      </p:sp>
    </p:spTree>
    <p:extLst>
      <p:ext uri="{BB962C8B-B14F-4D97-AF65-F5344CB8AC3E}">
        <p14:creationId xmlns:p14="http://schemas.microsoft.com/office/powerpoint/2010/main" val="25461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     Experiments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40667" cy="3107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Databases: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RL</a:t>
            </a:r>
            <a:endParaRPr lang="en-US" dirty="0" smtClean="0"/>
          </a:p>
          <a:p>
            <a:pPr lvl="1"/>
            <a:r>
              <a:rPr lang="en-US" dirty="0" smtClean="0"/>
              <a:t>Yale</a:t>
            </a:r>
            <a:endParaRPr lang="en-US" dirty="0" smtClean="0"/>
          </a:p>
          <a:p>
            <a:pPr lvl="1"/>
            <a:r>
              <a:rPr lang="en-US" dirty="0" err="1" smtClean="0"/>
              <a:t>Cas</a:t>
            </a:r>
            <a:r>
              <a:rPr lang="en-US" dirty="0" smtClean="0"/>
              <a:t>-Peal</a:t>
            </a:r>
          </a:p>
          <a:p>
            <a:pPr lvl="1"/>
            <a:r>
              <a:rPr lang="en-US" dirty="0" smtClean="0"/>
              <a:t>RR (new)</a:t>
            </a:r>
            <a:endParaRPr lang="en-US" dirty="0" smtClean="0"/>
          </a:p>
          <a:p>
            <a:pPr lvl="1"/>
            <a:r>
              <a:rPr lang="en-US" dirty="0" smtClean="0"/>
              <a:t>AR</a:t>
            </a:r>
          </a:p>
          <a:p>
            <a:pPr lvl="1"/>
            <a:r>
              <a:rPr lang="en-US" dirty="0" smtClean="0"/>
              <a:t>LFW</a:t>
            </a:r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690534" y="1659467"/>
            <a:ext cx="3640667" cy="3107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Algorithms:</a:t>
            </a:r>
          </a:p>
          <a:p>
            <a:pPr lvl="1"/>
            <a:r>
              <a:rPr lang="en-US" dirty="0" smtClean="0"/>
              <a:t>NBNN</a:t>
            </a:r>
            <a:endParaRPr lang="en-US" dirty="0" smtClean="0"/>
          </a:p>
          <a:p>
            <a:pPr lvl="1"/>
            <a:r>
              <a:rPr lang="en-US" dirty="0" smtClean="0"/>
              <a:t>SRC</a:t>
            </a:r>
          </a:p>
          <a:p>
            <a:pPr lvl="1"/>
            <a:r>
              <a:rPr lang="en-US" dirty="0" smtClean="0"/>
              <a:t>TPTSR</a:t>
            </a:r>
            <a:endParaRPr lang="en-US" dirty="0" smtClean="0"/>
          </a:p>
          <a:p>
            <a:pPr lvl="1"/>
            <a:r>
              <a:rPr lang="en-US" dirty="0" smtClean="0"/>
              <a:t>ASR (ours)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6" y="2307791"/>
            <a:ext cx="8787398" cy="4192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214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ORL</a:t>
            </a:r>
          </a:p>
        </p:txBody>
      </p:sp>
    </p:spTree>
    <p:extLst>
      <p:ext uri="{BB962C8B-B14F-4D97-AF65-F5344CB8AC3E}">
        <p14:creationId xmlns:p14="http://schemas.microsoft.com/office/powerpoint/2010/main" val="6836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6" y="2270358"/>
            <a:ext cx="8787398" cy="426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238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Yale</a:t>
            </a:r>
          </a:p>
        </p:txBody>
      </p:sp>
    </p:spTree>
    <p:extLst>
      <p:ext uri="{BB962C8B-B14F-4D97-AF65-F5344CB8AC3E}">
        <p14:creationId xmlns:p14="http://schemas.microsoft.com/office/powerpoint/2010/main" val="286039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6" y="2275768"/>
            <a:ext cx="8787398" cy="4256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13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</a:t>
            </a:r>
            <a:r>
              <a:rPr lang="en-US" sz="2800" dirty="0" err="1" smtClean="0"/>
              <a:t>Cas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728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Face Recognition using </a:t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dirty="0" smtClean="0">
                <a:latin typeface="Trebuchet MS"/>
                <a:cs typeface="Trebuchet MS"/>
              </a:rPr>
              <a:t>Adaptive Sparse Representations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93881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Domingo Mery</a:t>
            </a: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With collaboration of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Erick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Svec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Ruben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Mitnik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Tomas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Larrain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Roberto Rosenthal, Daniel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Heinsohn</a:t>
            </a:r>
            <a:endParaRPr lang="en-US" sz="23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MACHINE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INTELLIGENCE GROUP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DEPARTMENT OF COMPUTER SCIENCE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CATHOLIC UNIVERSITY OF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CHILE</a:t>
            </a:r>
          </a:p>
          <a:p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BiometryCloud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2014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78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" y="2270358"/>
            <a:ext cx="9123662" cy="426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020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RR</a:t>
            </a:r>
          </a:p>
        </p:txBody>
      </p:sp>
    </p:spTree>
    <p:extLst>
      <p:ext uri="{BB962C8B-B14F-4D97-AF65-F5344CB8AC3E}">
        <p14:creationId xmlns:p14="http://schemas.microsoft.com/office/powerpoint/2010/main" val="25855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1" y="2307791"/>
            <a:ext cx="8580208" cy="4192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033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AR</a:t>
            </a:r>
          </a:p>
        </p:txBody>
      </p:sp>
    </p:spTree>
    <p:extLst>
      <p:ext uri="{BB962C8B-B14F-4D97-AF65-F5344CB8AC3E}">
        <p14:creationId xmlns:p14="http://schemas.microsoft.com/office/powerpoint/2010/main" val="33897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" y="2237291"/>
            <a:ext cx="9123662" cy="4333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7752" y="1390748"/>
            <a:ext cx="226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Database LFW</a:t>
            </a:r>
          </a:p>
        </p:txBody>
      </p:sp>
    </p:spTree>
    <p:extLst>
      <p:ext uri="{BB962C8B-B14F-4D97-AF65-F5344CB8AC3E}">
        <p14:creationId xmlns:p14="http://schemas.microsoft.com/office/powerpoint/2010/main" val="33384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8139" y="1600200"/>
            <a:ext cx="7053262" cy="4525963"/>
          </a:xfrm>
        </p:spPr>
      </p:pic>
      <p:sp>
        <p:nvSpPr>
          <p:cNvPr id="5" name="Rectangle 4"/>
          <p:cNvSpPr/>
          <p:nvPr/>
        </p:nvSpPr>
        <p:spPr>
          <a:xfrm>
            <a:off x="7108577" y="1417638"/>
            <a:ext cx="2255789" cy="495219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     RR Database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9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234" y="2237291"/>
            <a:ext cx="9435839" cy="4333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0168" y="1390748"/>
            <a:ext cx="4732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Recognition with real occlusion</a:t>
            </a:r>
          </a:p>
        </p:txBody>
      </p:sp>
    </p:spTree>
    <p:extLst>
      <p:ext uri="{BB962C8B-B14F-4D97-AF65-F5344CB8AC3E}">
        <p14:creationId xmlns:p14="http://schemas.microsoft.com/office/powerpoint/2010/main" val="281338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79" y="0"/>
            <a:ext cx="8076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5" y="0"/>
            <a:ext cx="755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3-20 at 9.26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66900"/>
            <a:ext cx="725170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4796" y="1390748"/>
            <a:ext cx="492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Comparison with other methods</a:t>
            </a:r>
          </a:p>
        </p:txBody>
      </p:sp>
    </p:spTree>
    <p:extLst>
      <p:ext uri="{BB962C8B-B14F-4D97-AF65-F5344CB8AC3E}">
        <p14:creationId xmlns:p14="http://schemas.microsoft.com/office/powerpoint/2010/main" val="289994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Face Recognition using </a:t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dirty="0" smtClean="0">
                <a:latin typeface="Trebuchet MS"/>
                <a:cs typeface="Trebuchet MS"/>
              </a:rPr>
              <a:t>Adaptive Sparse Representations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93881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Domingo Mery</a:t>
            </a: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With collaboration of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Erick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Svec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Ruben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Mitnik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Tomas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Larrain</a:t>
            </a:r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, </a:t>
            </a:r>
          </a:p>
          <a:p>
            <a:r>
              <a:rPr lang="en-US" sz="23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Roberto Rosenthal, Daniel </a:t>
            </a:r>
            <a:r>
              <a:rPr lang="en-US" sz="23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Heinsohn</a:t>
            </a:r>
            <a:endParaRPr lang="en-US" sz="23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MACHINE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INTELLIGENCE GROUP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DEPARTMENT OF COMPUTER SCIENCE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CATHOLIC UNIVERSITY OF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CHILE</a:t>
            </a:r>
          </a:p>
          <a:p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BiometryCloud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2014</a:t>
            </a:r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23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04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5488" y="1324488"/>
            <a:ext cx="8278441" cy="4951412"/>
            <a:chOff x="725488" y="1324488"/>
            <a:chExt cx="8278441" cy="4951412"/>
          </a:xfrm>
        </p:grpSpPr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8226678" y="5852038"/>
              <a:ext cx="77725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s-CL" sz="1200" b="1" i="1" dirty="0" smtClean="0">
                  <a:solidFill>
                    <a:srgbClr val="0000C0"/>
                  </a:solidFill>
                </a:rPr>
                <a:t>Our boss</a:t>
              </a:r>
              <a:endParaRPr lang="es-ES" sz="1200" b="1" i="1" dirty="0">
                <a:solidFill>
                  <a:srgbClr val="0000C0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2078173" y="56821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Segmentation</a:t>
              </a: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4413250" y="5680588"/>
              <a:ext cx="1395413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Feature </a:t>
              </a:r>
            </a:p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extraction</a:t>
              </a:r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6500813" y="5680588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Clasification</a:t>
              </a:r>
            </a:p>
          </p:txBody>
        </p:sp>
        <p:cxnSp>
          <p:nvCxnSpPr>
            <p:cNvPr id="25" name="AutoShape 10"/>
            <p:cNvCxnSpPr>
              <a:cxnSpLocks noChangeShapeType="1"/>
              <a:stCxn id="22" idx="3"/>
              <a:endCxn id="23" idx="1"/>
            </p:cNvCxnSpPr>
            <p:nvPr/>
          </p:nvCxnSpPr>
          <p:spPr bwMode="auto">
            <a:xfrm flipV="1">
              <a:off x="3473585" y="5977451"/>
              <a:ext cx="939665" cy="1587"/>
            </a:xfrm>
            <a:prstGeom prst="straightConnector1">
              <a:avLst/>
            </a:prstGeom>
            <a:noFill/>
            <a:ln w="28575">
              <a:solidFill>
                <a:srgbClr val="0066CC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7" name="AutoShape 11"/>
            <p:cNvCxnSpPr>
              <a:cxnSpLocks noChangeShapeType="1"/>
              <a:stCxn id="23" idx="3"/>
              <a:endCxn id="24" idx="1"/>
            </p:cNvCxnSpPr>
            <p:nvPr/>
          </p:nvCxnSpPr>
          <p:spPr bwMode="auto">
            <a:xfrm>
              <a:off x="5808663" y="5977450"/>
              <a:ext cx="692150" cy="0"/>
            </a:xfrm>
            <a:prstGeom prst="straightConnector1">
              <a:avLst/>
            </a:prstGeom>
            <a:noFill/>
            <a:ln w="28575">
              <a:solidFill>
                <a:srgbClr val="0066CC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8" name="AutoShape 12"/>
            <p:cNvCxnSpPr>
              <a:cxnSpLocks noChangeShapeType="1"/>
              <a:stCxn id="24" idx="3"/>
            </p:cNvCxnSpPr>
            <p:nvPr/>
          </p:nvCxnSpPr>
          <p:spPr bwMode="auto">
            <a:xfrm>
              <a:off x="7896225" y="5977450"/>
              <a:ext cx="195263" cy="1588"/>
            </a:xfrm>
            <a:prstGeom prst="straightConnector1">
              <a:avLst/>
            </a:prstGeom>
            <a:noFill/>
            <a:ln w="28575">
              <a:solidFill>
                <a:srgbClr val="0066CC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0" name="Rectangle 44"/>
            <p:cNvSpPr>
              <a:spLocks noChangeArrowheads="1"/>
            </p:cNvSpPr>
            <p:nvPr/>
          </p:nvSpPr>
          <p:spPr bwMode="auto">
            <a:xfrm>
              <a:off x="6500813" y="2254763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Preprocessing</a:t>
              </a:r>
            </a:p>
          </p:txBody>
        </p:sp>
        <p:cxnSp>
          <p:nvCxnSpPr>
            <p:cNvPr id="61" name="AutoShape 45"/>
            <p:cNvCxnSpPr>
              <a:cxnSpLocks noChangeShapeType="1"/>
              <a:stCxn id="60" idx="3"/>
              <a:endCxn id="22" idx="1"/>
            </p:cNvCxnSpPr>
            <p:nvPr/>
          </p:nvCxnSpPr>
          <p:spPr bwMode="auto">
            <a:xfrm flipH="1">
              <a:off x="2078173" y="2551626"/>
              <a:ext cx="5818052" cy="3427412"/>
            </a:xfrm>
            <a:prstGeom prst="bentConnector5">
              <a:avLst>
                <a:gd name="adj1" fmla="val -15892"/>
                <a:gd name="adj2" fmla="val 50000"/>
                <a:gd name="adj3" fmla="val 122930"/>
              </a:avLst>
            </a:prstGeom>
            <a:noFill/>
            <a:ln w="28575">
              <a:solidFill>
                <a:srgbClr val="0066CC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62" name="Rectangle 46"/>
            <p:cNvSpPr>
              <a:spLocks noChangeArrowheads="1"/>
            </p:cNvSpPr>
            <p:nvPr/>
          </p:nvSpPr>
          <p:spPr bwMode="auto">
            <a:xfrm>
              <a:off x="725488" y="1638813"/>
              <a:ext cx="3609975" cy="23463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63" name="Rectangle 47"/>
            <p:cNvSpPr>
              <a:spLocks noChangeArrowheads="1"/>
            </p:cNvSpPr>
            <p:nvPr/>
          </p:nvSpPr>
          <p:spPr bwMode="auto">
            <a:xfrm>
              <a:off x="862013" y="1324488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/>
              </a:prstShdw>
            </a:effectLst>
          </p:spPr>
          <p:txBody>
            <a:bodyPr wrap="none" anchor="ctr"/>
            <a:lstStyle/>
            <a:p>
              <a:pPr algn="ctr" eaLnBrk="0" hangingPunct="0"/>
              <a:r>
                <a:rPr lang="de-DE" sz="1200" b="1" i="1">
                  <a:solidFill>
                    <a:srgbClr val="0000C0"/>
                  </a:solidFill>
                </a:rPr>
                <a:t>Image Acquisition</a:t>
              </a:r>
            </a:p>
          </p:txBody>
        </p:sp>
        <p:cxnSp>
          <p:nvCxnSpPr>
            <p:cNvPr id="64" name="AutoShape 48"/>
            <p:cNvCxnSpPr>
              <a:cxnSpLocks noChangeShapeType="1"/>
              <a:endCxn id="60" idx="1"/>
            </p:cNvCxnSpPr>
            <p:nvPr/>
          </p:nvCxnSpPr>
          <p:spPr bwMode="auto">
            <a:xfrm flipV="1">
              <a:off x="3081338" y="2551625"/>
              <a:ext cx="3419475" cy="1588"/>
            </a:xfrm>
            <a:prstGeom prst="bentConnector3">
              <a:avLst>
                <a:gd name="adj1" fmla="val 49722"/>
              </a:avLst>
            </a:prstGeom>
            <a:noFill/>
            <a:ln w="28575">
              <a:solidFill>
                <a:srgbClr val="0066CC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73" name="77 Disco magnético"/>
            <p:cNvSpPr/>
            <p:nvPr/>
          </p:nvSpPr>
          <p:spPr>
            <a:xfrm>
              <a:off x="7738280" y="4531056"/>
              <a:ext cx="1050878" cy="65509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74" name="Rectangle 81"/>
            <p:cNvSpPr>
              <a:spLocks noChangeArrowheads="1"/>
            </p:cNvSpPr>
            <p:nvPr/>
          </p:nvSpPr>
          <p:spPr bwMode="auto">
            <a:xfrm>
              <a:off x="8026117" y="4763646"/>
              <a:ext cx="48763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s-CL" sz="2000" dirty="0" smtClean="0">
                  <a:solidFill>
                    <a:srgbClr val="0033CC"/>
                  </a:solidFill>
                  <a:latin typeface="Trebuchet MS" pitchFamily="34" charset="0"/>
                </a:rPr>
                <a:t>BD</a:t>
              </a:r>
              <a:endParaRPr lang="es-ES" sz="2000" dirty="0">
                <a:solidFill>
                  <a:srgbClr val="0033CC"/>
                </a:solidFill>
                <a:latin typeface="Trebuchet MS" pitchFamily="34" charset="0"/>
              </a:endParaRPr>
            </a:p>
          </p:txBody>
        </p:sp>
        <p:cxnSp>
          <p:nvCxnSpPr>
            <p:cNvPr id="75" name="81 Conector angular"/>
            <p:cNvCxnSpPr>
              <a:stCxn id="73" idx="2"/>
              <a:endCxn id="24" idx="0"/>
            </p:cNvCxnSpPr>
            <p:nvPr/>
          </p:nvCxnSpPr>
          <p:spPr>
            <a:xfrm rot="10800000" flipV="1">
              <a:off x="7198520" y="4858602"/>
              <a:ext cx="539761" cy="82198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1 Título"/>
          <p:cNvSpPr txBox="1">
            <a:spLocks/>
          </p:cNvSpPr>
          <p:nvPr/>
        </p:nvSpPr>
        <p:spPr>
          <a:xfrm>
            <a:off x="13724" y="-11992"/>
            <a:ext cx="8229600" cy="9144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 smtClean="0">
                <a:latin typeface="Trebuchet MS" pitchFamily="34" charset="0"/>
              </a:rPr>
              <a:t>Face Recognition</a:t>
            </a:r>
            <a:endParaRPr lang="es-CL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30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phone-4-2jlx-8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096" y="2524664"/>
            <a:ext cx="2687038" cy="2015279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493" y="1983291"/>
            <a:ext cx="2836907" cy="1730394"/>
          </a:xfrm>
          <a:prstGeom prst="rect">
            <a:avLst/>
          </a:prstGeom>
          <a:noFill/>
        </p:spPr>
      </p:pic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8226678" y="5852038"/>
            <a:ext cx="7772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s-CL" sz="1200" b="1" i="1" dirty="0" smtClean="0">
                <a:solidFill>
                  <a:srgbClr val="0000C0"/>
                </a:solidFill>
              </a:rPr>
              <a:t>Our boss</a:t>
            </a:r>
            <a:endParaRPr lang="es-ES" sz="1200" b="1" i="1" dirty="0">
              <a:solidFill>
                <a:srgbClr val="0000C0"/>
              </a:solidFill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2078173" y="5682175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de-DE" sz="1200" b="1" i="1" dirty="0" smtClean="0">
                <a:solidFill>
                  <a:srgbClr val="0000C0"/>
                </a:solidFill>
              </a:rPr>
              <a:t>Face </a:t>
            </a:r>
            <a:r>
              <a:rPr lang="de-DE" sz="1200" b="1" i="1" dirty="0" err="1" smtClean="0">
                <a:solidFill>
                  <a:srgbClr val="0000C0"/>
                </a:solidFill>
              </a:rPr>
              <a:t>Detection</a:t>
            </a:r>
            <a:endParaRPr lang="de-DE" sz="1200" b="1" i="1" dirty="0">
              <a:solidFill>
                <a:srgbClr val="0000C0"/>
              </a:solidFill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413250" y="5680588"/>
            <a:ext cx="1395413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de-DE" sz="1200" b="1" i="1">
                <a:solidFill>
                  <a:srgbClr val="0000C0"/>
                </a:solidFill>
              </a:rPr>
              <a:t>Feature </a:t>
            </a:r>
          </a:p>
          <a:p>
            <a:pPr algn="ctr" eaLnBrk="0" hangingPunct="0"/>
            <a:r>
              <a:rPr lang="de-DE" sz="1200" b="1" i="1">
                <a:solidFill>
                  <a:srgbClr val="0000C0"/>
                </a:solidFill>
              </a:rPr>
              <a:t>extraction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6500813" y="5680588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de-DE" sz="1200" b="1" i="1">
                <a:solidFill>
                  <a:srgbClr val="0000C0"/>
                </a:solidFill>
              </a:rPr>
              <a:t>Clasification</a:t>
            </a:r>
          </a:p>
        </p:txBody>
      </p:sp>
      <p:cxnSp>
        <p:nvCxnSpPr>
          <p:cNvPr id="25" name="AutoShape 10"/>
          <p:cNvCxnSpPr>
            <a:cxnSpLocks noChangeShapeType="1"/>
            <a:stCxn id="22" idx="3"/>
            <a:endCxn id="23" idx="1"/>
          </p:cNvCxnSpPr>
          <p:nvPr/>
        </p:nvCxnSpPr>
        <p:spPr bwMode="auto">
          <a:xfrm flipV="1">
            <a:off x="3473585" y="5977451"/>
            <a:ext cx="939665" cy="1587"/>
          </a:xfrm>
          <a:prstGeom prst="straightConnector1">
            <a:avLst/>
          </a:prstGeom>
          <a:noFill/>
          <a:ln w="28575">
            <a:solidFill>
              <a:srgbClr val="0066CC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11"/>
          <p:cNvCxnSpPr>
            <a:cxnSpLocks noChangeShapeType="1"/>
            <a:stCxn id="23" idx="3"/>
            <a:endCxn id="24" idx="1"/>
          </p:cNvCxnSpPr>
          <p:nvPr/>
        </p:nvCxnSpPr>
        <p:spPr bwMode="auto">
          <a:xfrm>
            <a:off x="5808663" y="5977450"/>
            <a:ext cx="692150" cy="0"/>
          </a:xfrm>
          <a:prstGeom prst="straightConnector1">
            <a:avLst/>
          </a:prstGeom>
          <a:noFill/>
          <a:ln w="28575">
            <a:solidFill>
              <a:srgbClr val="0066CC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12"/>
          <p:cNvCxnSpPr>
            <a:cxnSpLocks noChangeShapeType="1"/>
            <a:stCxn id="24" idx="3"/>
          </p:cNvCxnSpPr>
          <p:nvPr/>
        </p:nvCxnSpPr>
        <p:spPr bwMode="auto">
          <a:xfrm>
            <a:off x="7896225" y="5977450"/>
            <a:ext cx="195263" cy="1588"/>
          </a:xfrm>
          <a:prstGeom prst="straightConnector1">
            <a:avLst/>
          </a:prstGeom>
          <a:noFill/>
          <a:ln w="28575">
            <a:solidFill>
              <a:srgbClr val="0066CC"/>
            </a:solidFill>
            <a:round/>
            <a:headEnd/>
            <a:tailEnd type="triangle" w="med" len="med"/>
          </a:ln>
          <a:effectLst/>
        </p:spPr>
      </p:cxnSp>
      <p:grpSp>
        <p:nvGrpSpPr>
          <p:cNvPr id="29" name="Group 13"/>
          <p:cNvGrpSpPr>
            <a:grpSpLocks/>
          </p:cNvGrpSpPr>
          <p:nvPr/>
        </p:nvGrpSpPr>
        <p:grpSpPr bwMode="auto">
          <a:xfrm>
            <a:off x="5103813" y="4439163"/>
            <a:ext cx="2022475" cy="1528762"/>
            <a:chOff x="3102" y="2616"/>
            <a:chExt cx="1274" cy="963"/>
          </a:xfrm>
        </p:grpSpPr>
        <p:grpSp>
          <p:nvGrpSpPr>
            <p:cNvPr id="30" name="Group 14"/>
            <p:cNvGrpSpPr>
              <a:grpSpLocks/>
            </p:cNvGrpSpPr>
            <p:nvPr/>
          </p:nvGrpSpPr>
          <p:grpSpPr bwMode="auto">
            <a:xfrm>
              <a:off x="3102" y="2616"/>
              <a:ext cx="1274" cy="580"/>
              <a:chOff x="-3" y="-3"/>
              <a:chExt cx="1280" cy="1618"/>
            </a:xfrm>
          </p:grpSpPr>
          <p:grpSp>
            <p:nvGrpSpPr>
              <p:cNvPr id="34" name="Group 15"/>
              <p:cNvGrpSpPr>
                <a:grpSpLocks/>
              </p:cNvGrpSpPr>
              <p:nvPr/>
            </p:nvGrpSpPr>
            <p:grpSpPr bwMode="auto">
              <a:xfrm>
                <a:off x="0" y="0"/>
                <a:ext cx="1274" cy="1612"/>
                <a:chOff x="0" y="0"/>
                <a:chExt cx="1274" cy="1612"/>
              </a:xfrm>
            </p:grpSpPr>
            <p:grpSp>
              <p:nvGrpSpPr>
                <p:cNvPr id="36" name="Group 3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51" cy="403"/>
                  <a:chOff x="0" y="0"/>
                  <a:chExt cx="651" cy="403"/>
                </a:xfrm>
              </p:grpSpPr>
              <p:sp>
                <p:nvSpPr>
                  <p:cNvPr id="5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0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s-ES_tradnl" sz="1200" dirty="0" err="1" smtClean="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Feature</a:t>
                    </a:r>
                    <a:r>
                      <a:rPr lang="es-ES_tradnl" sz="1200" dirty="0" smtClean="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1</a:t>
                    </a:r>
                    <a:endParaRPr lang="es-ES_tradnl" sz="2400" dirty="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37" name="Group 19"/>
                <p:cNvGrpSpPr>
                  <a:grpSpLocks/>
                </p:cNvGrpSpPr>
                <p:nvPr/>
              </p:nvGrpSpPr>
              <p:grpSpPr bwMode="auto">
                <a:xfrm>
                  <a:off x="651" y="0"/>
                  <a:ext cx="623" cy="403"/>
                  <a:chOff x="651" y="0"/>
                  <a:chExt cx="623" cy="403"/>
                </a:xfrm>
              </p:grpSpPr>
              <p:sp>
                <p:nvSpPr>
                  <p:cNvPr id="5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0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120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420</a:t>
                    </a:r>
                    <a:endParaRPr lang="es-ES_tradnl" sz="120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240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0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38" name="Group 22"/>
                <p:cNvGrpSpPr>
                  <a:grpSpLocks/>
                </p:cNvGrpSpPr>
                <p:nvPr/>
              </p:nvGrpSpPr>
              <p:grpSpPr bwMode="auto">
                <a:xfrm>
                  <a:off x="0" y="403"/>
                  <a:ext cx="651" cy="403"/>
                  <a:chOff x="0" y="403"/>
                  <a:chExt cx="651" cy="403"/>
                </a:xfrm>
              </p:grpSpPr>
              <p:sp>
                <p:nvSpPr>
                  <p:cNvPr id="5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403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n-GB" sz="1200" dirty="0" smtClean="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Feature 2</a:t>
                    </a:r>
                    <a:endParaRPr lang="es-ES_tradnl" sz="1200" dirty="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eaLnBrk="0" hangingPunct="0"/>
                    <a:endParaRPr lang="es-ES_tradnl" sz="2400" dirty="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5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403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39" name="Group 25"/>
                <p:cNvGrpSpPr>
                  <a:grpSpLocks/>
                </p:cNvGrpSpPr>
                <p:nvPr/>
              </p:nvGrpSpPr>
              <p:grpSpPr bwMode="auto">
                <a:xfrm>
                  <a:off x="651" y="403"/>
                  <a:ext cx="623" cy="403"/>
                  <a:chOff x="651" y="403"/>
                  <a:chExt cx="623" cy="403"/>
                </a:xfrm>
              </p:grpSpPr>
              <p:sp>
                <p:nvSpPr>
                  <p:cNvPr id="5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403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120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310</a:t>
                    </a:r>
                    <a:endParaRPr lang="es-ES_tradnl" sz="120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240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403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40" name="Group 28"/>
                <p:cNvGrpSpPr>
                  <a:grpSpLocks/>
                </p:cNvGrpSpPr>
                <p:nvPr/>
              </p:nvGrpSpPr>
              <p:grpSpPr bwMode="auto">
                <a:xfrm>
                  <a:off x="0" y="806"/>
                  <a:ext cx="651" cy="403"/>
                  <a:chOff x="0" y="806"/>
                  <a:chExt cx="651" cy="403"/>
                </a:xfrm>
              </p:grpSpPr>
              <p:sp>
                <p:nvSpPr>
                  <p:cNvPr id="5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806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eaLnBrk="0" hangingPunct="0"/>
                    <a:r>
                      <a:rPr lang="es-ES_tradnl" sz="1200" dirty="0" err="1" smtClean="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Feature</a:t>
                    </a:r>
                    <a:r>
                      <a:rPr lang="es-ES_tradnl" sz="1200" dirty="0" smtClean="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 3</a:t>
                    </a:r>
                    <a:endParaRPr lang="es-ES_tradnl" sz="2400" dirty="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5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0" y="806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41" name="Group 31"/>
                <p:cNvGrpSpPr>
                  <a:grpSpLocks/>
                </p:cNvGrpSpPr>
                <p:nvPr/>
              </p:nvGrpSpPr>
              <p:grpSpPr bwMode="auto">
                <a:xfrm>
                  <a:off x="651" y="806"/>
                  <a:ext cx="623" cy="403"/>
                  <a:chOff x="651" y="806"/>
                  <a:chExt cx="623" cy="403"/>
                </a:xfrm>
              </p:grpSpPr>
              <p:sp>
                <p:nvSpPr>
                  <p:cNvPr id="48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806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120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180</a:t>
                    </a:r>
                    <a:endParaRPr lang="es-ES_tradnl" sz="120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240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806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42" name="Group 34"/>
                <p:cNvGrpSpPr>
                  <a:grpSpLocks/>
                </p:cNvGrpSpPr>
                <p:nvPr/>
              </p:nvGrpSpPr>
              <p:grpSpPr bwMode="auto">
                <a:xfrm>
                  <a:off x="0" y="1209"/>
                  <a:ext cx="651" cy="403"/>
                  <a:chOff x="0" y="1209"/>
                  <a:chExt cx="651" cy="403"/>
                </a:xfrm>
              </p:grpSpPr>
              <p:sp>
                <p:nvSpPr>
                  <p:cNvPr id="4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28" y="1209"/>
                    <a:ext cx="595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120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</a:t>
                    </a:r>
                    <a:endParaRPr lang="es-ES_tradnl" sz="120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240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209"/>
                    <a:ext cx="651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  <p:grpSp>
              <p:nvGrpSpPr>
                <p:cNvPr id="43" name="Group 37"/>
                <p:cNvGrpSpPr>
                  <a:grpSpLocks/>
                </p:cNvGrpSpPr>
                <p:nvPr/>
              </p:nvGrpSpPr>
              <p:grpSpPr bwMode="auto">
                <a:xfrm>
                  <a:off x="651" y="1209"/>
                  <a:ext cx="623" cy="403"/>
                  <a:chOff x="651" y="1209"/>
                  <a:chExt cx="623" cy="403"/>
                </a:xfrm>
              </p:grpSpPr>
              <p:sp>
                <p:nvSpPr>
                  <p:cNvPr id="44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679" y="1209"/>
                    <a:ext cx="567" cy="4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0" hangingPunct="0"/>
                    <a:r>
                      <a:rPr lang="en-GB" sz="1200">
                        <a:solidFill>
                          <a:srgbClr val="0000C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:</a:t>
                    </a:r>
                    <a:endParaRPr lang="es-ES_tradnl" sz="1200">
                      <a:solidFill>
                        <a:srgbClr val="0000C0"/>
                      </a:solidFill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 eaLnBrk="0" hangingPunct="0"/>
                    <a:endParaRPr lang="es-ES_tradnl" sz="2400">
                      <a:solidFill>
                        <a:srgbClr val="0000C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5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651" y="1209"/>
                    <a:ext cx="623" cy="403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s-CL"/>
                  </a:p>
                </p:txBody>
              </p:sp>
            </p:grpSp>
          </p:grpSp>
          <p:sp>
            <p:nvSpPr>
              <p:cNvPr id="35" name="Rectangle 40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1280" cy="1618"/>
              </a:xfrm>
              <a:prstGeom prst="rect">
                <a:avLst/>
              </a:prstGeom>
              <a:noFill/>
              <a:ln w="9525">
                <a:solidFill>
                  <a:srgbClr val="A0A0A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31" name="Group 41"/>
            <p:cNvGrpSpPr>
              <a:grpSpLocks/>
            </p:cNvGrpSpPr>
            <p:nvPr/>
          </p:nvGrpSpPr>
          <p:grpSpPr bwMode="auto">
            <a:xfrm>
              <a:off x="3710" y="3261"/>
              <a:ext cx="56" cy="318"/>
              <a:chOff x="2868" y="1370"/>
              <a:chExt cx="56" cy="318"/>
            </a:xfrm>
          </p:grpSpPr>
          <p:sp>
            <p:nvSpPr>
              <p:cNvPr id="32" name="Line 42"/>
              <p:cNvSpPr>
                <a:spLocks noChangeShapeType="1"/>
              </p:cNvSpPr>
              <p:nvPr/>
            </p:nvSpPr>
            <p:spPr bwMode="auto">
              <a:xfrm flipV="1">
                <a:off x="2896" y="1400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66CC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Oval 43"/>
              <p:cNvSpPr>
                <a:spLocks noChangeArrowheads="1"/>
              </p:cNvSpPr>
              <p:nvPr/>
            </p:nvSpPr>
            <p:spPr bwMode="auto">
              <a:xfrm>
                <a:off x="2868" y="1370"/>
                <a:ext cx="56" cy="5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rgbClr val="0066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CL"/>
              </a:p>
            </p:txBody>
          </p:sp>
        </p:grpSp>
      </p:grpSp>
      <p:sp>
        <p:nvSpPr>
          <p:cNvPr id="60" name="Rectangle 44"/>
          <p:cNvSpPr>
            <a:spLocks noChangeArrowheads="1"/>
          </p:cNvSpPr>
          <p:nvPr/>
        </p:nvSpPr>
        <p:spPr bwMode="auto">
          <a:xfrm>
            <a:off x="6500813" y="2254763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de-DE" sz="1200" b="1" i="1">
                <a:solidFill>
                  <a:srgbClr val="0000C0"/>
                </a:solidFill>
              </a:rPr>
              <a:t>Preprocessing</a:t>
            </a:r>
          </a:p>
        </p:txBody>
      </p:sp>
      <p:cxnSp>
        <p:nvCxnSpPr>
          <p:cNvPr id="61" name="AutoShape 45"/>
          <p:cNvCxnSpPr>
            <a:cxnSpLocks noChangeShapeType="1"/>
            <a:stCxn id="60" idx="3"/>
            <a:endCxn id="22" idx="1"/>
          </p:cNvCxnSpPr>
          <p:nvPr/>
        </p:nvCxnSpPr>
        <p:spPr bwMode="auto">
          <a:xfrm flipH="1">
            <a:off x="2078173" y="2551626"/>
            <a:ext cx="5818052" cy="3427412"/>
          </a:xfrm>
          <a:prstGeom prst="bentConnector5">
            <a:avLst>
              <a:gd name="adj1" fmla="val -15892"/>
              <a:gd name="adj2" fmla="val 50000"/>
              <a:gd name="adj3" fmla="val 122930"/>
            </a:avLst>
          </a:prstGeom>
          <a:noFill/>
          <a:ln w="28575">
            <a:solidFill>
              <a:srgbClr val="0066CC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2" name="Rectangle 46"/>
          <p:cNvSpPr>
            <a:spLocks noChangeArrowheads="1"/>
          </p:cNvSpPr>
          <p:nvPr/>
        </p:nvSpPr>
        <p:spPr bwMode="auto">
          <a:xfrm>
            <a:off x="725488" y="1638813"/>
            <a:ext cx="3609975" cy="2346325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63" name="Rectangle 47"/>
          <p:cNvSpPr>
            <a:spLocks noChangeArrowheads="1"/>
          </p:cNvSpPr>
          <p:nvPr/>
        </p:nvSpPr>
        <p:spPr bwMode="auto">
          <a:xfrm>
            <a:off x="862013" y="1324488"/>
            <a:ext cx="1395412" cy="5937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prstShdw prst="shdw13" dist="53882" dir="13500000">
              <a:schemeClr val="bg2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de-DE" sz="1200" b="1" i="1">
                <a:solidFill>
                  <a:srgbClr val="0000C0"/>
                </a:solidFill>
              </a:rPr>
              <a:t>Image Acquisition</a:t>
            </a:r>
          </a:p>
        </p:txBody>
      </p:sp>
      <p:cxnSp>
        <p:nvCxnSpPr>
          <p:cNvPr id="64" name="AutoShape 48"/>
          <p:cNvCxnSpPr>
            <a:cxnSpLocks noChangeShapeType="1"/>
            <a:endCxn id="60" idx="1"/>
          </p:cNvCxnSpPr>
          <p:nvPr/>
        </p:nvCxnSpPr>
        <p:spPr bwMode="auto">
          <a:xfrm flipV="1">
            <a:off x="3081338" y="2551625"/>
            <a:ext cx="3419475" cy="1588"/>
          </a:xfrm>
          <a:prstGeom prst="bentConnector3">
            <a:avLst>
              <a:gd name="adj1" fmla="val 49722"/>
            </a:avLst>
          </a:prstGeom>
          <a:noFill/>
          <a:ln w="28575">
            <a:solidFill>
              <a:srgbClr val="0066CC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5" name="Oval 49"/>
          <p:cNvSpPr>
            <a:spLocks noChangeArrowheads="1"/>
          </p:cNvSpPr>
          <p:nvPr/>
        </p:nvSpPr>
        <p:spPr bwMode="auto">
          <a:xfrm>
            <a:off x="7913688" y="2508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66" name="Oval 50"/>
          <p:cNvSpPr>
            <a:spLocks noChangeArrowheads="1"/>
          </p:cNvSpPr>
          <p:nvPr/>
        </p:nvSpPr>
        <p:spPr bwMode="auto">
          <a:xfrm>
            <a:off x="3875088" y="5937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67" name="Oval 51"/>
          <p:cNvSpPr>
            <a:spLocks noChangeArrowheads="1"/>
          </p:cNvSpPr>
          <p:nvPr/>
        </p:nvSpPr>
        <p:spPr bwMode="auto">
          <a:xfrm>
            <a:off x="5818188" y="5937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68" name="Oval 52"/>
          <p:cNvSpPr>
            <a:spLocks noChangeArrowheads="1"/>
          </p:cNvSpPr>
          <p:nvPr/>
        </p:nvSpPr>
        <p:spPr bwMode="auto">
          <a:xfrm>
            <a:off x="7888288" y="5937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493" y="5119409"/>
            <a:ext cx="809956" cy="593339"/>
          </a:xfrm>
          <a:prstGeom prst="rect">
            <a:avLst/>
          </a:prstGeom>
          <a:noFill/>
        </p:spPr>
      </p:pic>
      <p:sp>
        <p:nvSpPr>
          <p:cNvPr id="70" name="Oval 50"/>
          <p:cNvSpPr>
            <a:spLocks noChangeArrowheads="1"/>
          </p:cNvSpPr>
          <p:nvPr/>
        </p:nvSpPr>
        <p:spPr bwMode="auto">
          <a:xfrm>
            <a:off x="3290508" y="2500802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994" y="1696103"/>
            <a:ext cx="809956" cy="593339"/>
          </a:xfrm>
          <a:prstGeom prst="rect">
            <a:avLst/>
          </a:prstGeom>
          <a:noFill/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8687" y="4935445"/>
            <a:ext cx="809956" cy="938520"/>
          </a:xfrm>
          <a:prstGeom prst="rect">
            <a:avLst/>
          </a:prstGeom>
          <a:noFill/>
        </p:spPr>
      </p:pic>
      <p:sp>
        <p:nvSpPr>
          <p:cNvPr id="73" name="77 Disco magnético"/>
          <p:cNvSpPr/>
          <p:nvPr/>
        </p:nvSpPr>
        <p:spPr>
          <a:xfrm>
            <a:off x="7738280" y="4531056"/>
            <a:ext cx="1050878" cy="65509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4" name="Rectangle 81"/>
          <p:cNvSpPr>
            <a:spLocks noChangeArrowheads="1"/>
          </p:cNvSpPr>
          <p:nvPr/>
        </p:nvSpPr>
        <p:spPr bwMode="auto">
          <a:xfrm>
            <a:off x="8026117" y="4763646"/>
            <a:ext cx="4876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s-CL" sz="2000" dirty="0" smtClean="0">
                <a:solidFill>
                  <a:srgbClr val="0033CC"/>
                </a:solidFill>
                <a:latin typeface="Trebuchet MS" pitchFamily="34" charset="0"/>
              </a:rPr>
              <a:t>BD</a:t>
            </a:r>
            <a:endParaRPr lang="es-ES" sz="2000" dirty="0">
              <a:solidFill>
                <a:srgbClr val="0033CC"/>
              </a:solidFill>
              <a:latin typeface="Trebuchet MS" pitchFamily="34" charset="0"/>
            </a:endParaRPr>
          </a:p>
        </p:txBody>
      </p:sp>
      <p:cxnSp>
        <p:nvCxnSpPr>
          <p:cNvPr id="75" name="81 Conector angular"/>
          <p:cNvCxnSpPr>
            <a:stCxn id="73" idx="2"/>
            <a:endCxn id="24" idx="0"/>
          </p:cNvCxnSpPr>
          <p:nvPr/>
        </p:nvCxnSpPr>
        <p:spPr>
          <a:xfrm rot="10800000" flipV="1">
            <a:off x="7198520" y="4858602"/>
            <a:ext cx="539761" cy="8219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57200" y="2254763"/>
            <a:ext cx="2264079" cy="593725"/>
            <a:chOff x="457200" y="2254763"/>
            <a:chExt cx="2264079" cy="593725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57200" y="2254763"/>
              <a:ext cx="1800225" cy="593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57200" y="2508764"/>
              <a:ext cx="2264079" cy="3397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1 Título"/>
          <p:cNvSpPr txBox="1">
            <a:spLocks/>
          </p:cNvSpPr>
          <p:nvPr/>
        </p:nvSpPr>
        <p:spPr>
          <a:xfrm>
            <a:off x="13724" y="-11992"/>
            <a:ext cx="8229600" cy="9144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 smtClean="0">
                <a:latin typeface="Trebuchet MS" pitchFamily="34" charset="0"/>
              </a:rPr>
              <a:t>Face Recognition</a:t>
            </a:r>
            <a:endParaRPr lang="es-CL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51526E-6 C 0.13056 0.01017 0.03993 0.00439 0.28212 0.00439 " pathEditMode="relative" rAng="0" ptsTypes="fA">
                                      <p:cBhvr>
                                        <p:cTn id="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0.09306 3.7037E-7 L 0.09306 0.25185 L -0.78889 0.25185 L -0.78889 0.5 L -0.67656 0.49815 " pathEditMode="relative" ptsTypes="AAAAAA">
                                      <p:cBhvr>
                                        <p:cTn id="2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C 0.00903 0.00393 0.00278 0.00185 0.01945 0.00185 " pathEditMode="relative" ptsTypes="fA">
                                      <p:cBhvr>
                                        <p:cTn id="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0.02917 0.00023 " pathEditMode="relative" ptsTypes="AA">
                                      <p:cBhvr>
                                        <p:cTn id="4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C 0.01216 -0.00532 0.00278 -0.00185 0.02917 -0.00185 " pathEditMode="relative" ptsTypes="fA">
                                      <p:cBhvr>
                                        <p:cTn id="5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5" grpId="0" animBg="1"/>
      <p:bldP spid="66" grpId="0" animBg="1"/>
      <p:bldP spid="67" grpId="0" animBg="1"/>
      <p:bldP spid="68" grpId="0" animBg="1"/>
      <p:bldP spid="7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972" y="1147371"/>
            <a:ext cx="688415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 the training set there </a:t>
            </a:r>
            <a:r>
              <a:rPr lang="en-US" dirty="0" smtClean="0">
                <a:latin typeface="Trebuchet MS"/>
                <a:cs typeface="Trebuchet MS"/>
              </a:rPr>
              <a:t>are </a:t>
            </a:r>
            <a:r>
              <a:rPr lang="en-US" i="1" dirty="0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 subjects.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For each subject we have </a:t>
            </a:r>
            <a:r>
              <a:rPr lang="en-US" i="1" dirty="0" smtClean="0">
                <a:latin typeface="Trebuchet MS"/>
                <a:cs typeface="Trebuchet MS"/>
              </a:rPr>
              <a:t>n</a:t>
            </a:r>
            <a:r>
              <a:rPr lang="en-US" dirty="0" smtClean="0">
                <a:latin typeface="Trebuchet MS"/>
                <a:cs typeface="Trebuchet MS"/>
              </a:rPr>
              <a:t> training images.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In this example there are 40 subjects with 9 images each.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Each image is </a:t>
            </a:r>
            <a:r>
              <a:rPr lang="en-US" dirty="0" err="1" smtClean="0">
                <a:latin typeface="Trebuchet MS"/>
                <a:cs typeface="Trebuchet MS"/>
              </a:rPr>
              <a:t>downsampled</a:t>
            </a:r>
            <a:r>
              <a:rPr lang="en-US" dirty="0" smtClean="0">
                <a:latin typeface="Trebuchet MS"/>
                <a:cs typeface="Trebuchet MS"/>
              </a:rPr>
              <a:t> to </a:t>
            </a:r>
            <a:r>
              <a:rPr lang="en-US" i="1" dirty="0" smtClean="0">
                <a:latin typeface="Trebuchet MS"/>
                <a:cs typeface="Trebuchet MS"/>
              </a:rPr>
              <a:t>h</a:t>
            </a:r>
            <a:r>
              <a:rPr lang="en-US" dirty="0" smtClean="0">
                <a:latin typeface="Trebuchet MS"/>
                <a:cs typeface="Trebuchet MS"/>
              </a:rPr>
              <a:t> x </a:t>
            </a:r>
            <a:r>
              <a:rPr lang="en-US" i="1" dirty="0" smtClean="0">
                <a:latin typeface="Trebuchet MS"/>
                <a:cs typeface="Trebuchet MS"/>
              </a:rPr>
              <a:t>w</a:t>
            </a:r>
            <a:r>
              <a:rPr lang="en-US" dirty="0" smtClean="0">
                <a:latin typeface="Trebuchet MS"/>
                <a:cs typeface="Trebuchet MS"/>
              </a:rPr>
              <a:t> =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pixels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Each </a:t>
            </a:r>
            <a:r>
              <a:rPr lang="en-US" dirty="0" err="1" smtClean="0">
                <a:latin typeface="Trebuchet MS"/>
                <a:cs typeface="Trebuchet MS"/>
              </a:rPr>
              <a:t>downsampled</a:t>
            </a:r>
            <a:r>
              <a:rPr lang="en-US" dirty="0" smtClean="0">
                <a:latin typeface="Trebuchet MS"/>
                <a:cs typeface="Trebuchet MS"/>
              </a:rPr>
              <a:t> image is represented as a vector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dirty="0" smtClean="0">
                <a:latin typeface="Trebuchet MS"/>
                <a:cs typeface="Trebuchet MS"/>
              </a:rPr>
              <a:t> of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elements (by stacking its columns)  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0567" y="1173808"/>
            <a:ext cx="1220126" cy="5675836"/>
            <a:chOff x="300567" y="1173808"/>
            <a:chExt cx="1220126" cy="5675836"/>
          </a:xfrm>
        </p:grpSpPr>
        <p:pic>
          <p:nvPicPr>
            <p:cNvPr id="4" name="Picture 3" descr="Screen Shot 2014-03-19 at 3.55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" y="1182164"/>
              <a:ext cx="1137577" cy="562503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36873" y="1173808"/>
              <a:ext cx="183820" cy="5675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81" y="4704277"/>
            <a:ext cx="1044627" cy="1299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09" y="4704277"/>
            <a:ext cx="133450" cy="1660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4470316"/>
            <a:ext cx="1402559" cy="172132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333434" y="3843655"/>
            <a:ext cx="1036756" cy="2963546"/>
            <a:chOff x="6333434" y="3843655"/>
            <a:chExt cx="1036756" cy="2963546"/>
          </a:xfrm>
        </p:grpSpPr>
        <p:sp>
          <p:nvSpPr>
            <p:cNvPr id="16" name="TextBox 15"/>
            <p:cNvSpPr txBox="1"/>
            <p:nvPr/>
          </p:nvSpPr>
          <p:spPr>
            <a:xfrm>
              <a:off x="6966048" y="4552463"/>
              <a:ext cx="24643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:</a:t>
              </a:r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: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3434" y="5205646"/>
              <a:ext cx="461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dirty="0" smtClean="0"/>
                <a:t> </a:t>
              </a:r>
              <a:r>
                <a:rPr lang="en-US" dirty="0" smtClean="0"/>
                <a:t>= </a:t>
              </a:r>
              <a:endParaRPr lang="en-US" dirty="0"/>
            </a:p>
          </p:txBody>
        </p:sp>
        <p:sp>
          <p:nvSpPr>
            <p:cNvPr id="18" name="Left Bracket 17"/>
            <p:cNvSpPr/>
            <p:nvPr/>
          </p:nvSpPr>
          <p:spPr>
            <a:xfrm>
              <a:off x="6794468" y="3843655"/>
              <a:ext cx="107137" cy="296354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ket 19"/>
            <p:cNvSpPr/>
            <p:nvPr/>
          </p:nvSpPr>
          <p:spPr>
            <a:xfrm>
              <a:off x="7294290" y="3843655"/>
              <a:ext cx="75900" cy="2963546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85789" y="3868652"/>
            <a:ext cx="3031945" cy="2135605"/>
            <a:chOff x="4085789" y="3868652"/>
            <a:chExt cx="3031945" cy="213560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56" y="3868652"/>
              <a:ext cx="42078" cy="720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85789" y="4704277"/>
              <a:ext cx="45719" cy="1299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0744" y="4714625"/>
            <a:ext cx="2541971" cy="1299980"/>
            <a:chOff x="4580744" y="4714625"/>
            <a:chExt cx="2541971" cy="12999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56" y="4978634"/>
              <a:ext cx="47059" cy="720000"/>
            </a:xfrm>
            <a:prstGeom prst="rect">
              <a:avLst/>
            </a:prstGeom>
            <a:ln>
              <a:solidFill>
                <a:srgbClr val="3366FF"/>
              </a:solidFill>
            </a:ln>
          </p:spPr>
        </p:pic>
        <p:sp>
          <p:nvSpPr>
            <p:cNvPr id="22" name="Rectangle 21"/>
            <p:cNvSpPr/>
            <p:nvPr/>
          </p:nvSpPr>
          <p:spPr>
            <a:xfrm>
              <a:off x="4580744" y="4714625"/>
              <a:ext cx="45719" cy="1299980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3689" y="4714625"/>
            <a:ext cx="2049026" cy="2059152"/>
            <a:chOff x="5073689" y="4714625"/>
            <a:chExt cx="2049026" cy="2059152"/>
          </a:xfrm>
        </p:grpSpPr>
        <p:pic>
          <p:nvPicPr>
            <p:cNvPr id="13" name="Picture 12" descr="Screen Shot 2014-03-19 at 4.15.4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909" y="6053777"/>
              <a:ext cx="41806" cy="720000"/>
            </a:xfrm>
            <a:prstGeom prst="rect">
              <a:avLst/>
            </a:prstGeom>
            <a:ln>
              <a:solidFill>
                <a:srgbClr val="00FF00"/>
              </a:solidFill>
            </a:ln>
          </p:spPr>
        </p:pic>
        <p:sp>
          <p:nvSpPr>
            <p:cNvPr id="23" name="Rectangle 22"/>
            <p:cNvSpPr/>
            <p:nvPr/>
          </p:nvSpPr>
          <p:spPr>
            <a:xfrm>
              <a:off x="5073689" y="4714625"/>
              <a:ext cx="45719" cy="129998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2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972" y="1147371"/>
            <a:ext cx="68841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For each subject </a:t>
            </a:r>
            <a:r>
              <a:rPr lang="en-US" i="1" dirty="0" err="1" smtClean="0">
                <a:latin typeface="Trebuchet MS"/>
                <a:cs typeface="Trebuchet MS"/>
              </a:rPr>
              <a:t>i</a:t>
            </a:r>
            <a:r>
              <a:rPr lang="en-US" dirty="0" smtClean="0">
                <a:latin typeface="Trebuchet MS"/>
                <a:cs typeface="Trebuchet MS"/>
              </a:rPr>
              <a:t> (for </a:t>
            </a:r>
            <a:r>
              <a:rPr lang="en-US" i="1" dirty="0" err="1" smtClean="0">
                <a:latin typeface="Trebuchet MS"/>
                <a:cs typeface="Trebuchet MS"/>
              </a:rPr>
              <a:t>i</a:t>
            </a:r>
            <a:r>
              <a:rPr lang="en-US" dirty="0" smtClean="0">
                <a:latin typeface="Trebuchet MS"/>
                <a:cs typeface="Trebuchet MS"/>
              </a:rPr>
              <a:t>=1,…</a:t>
            </a:r>
            <a:r>
              <a:rPr lang="en-US" i="1" dirty="0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) we have a dictionary</a:t>
            </a:r>
          </a:p>
          <a:p>
            <a:endParaRPr lang="en-US" i="1" dirty="0">
              <a:latin typeface="Trebuchet MS"/>
              <a:cs typeface="Trebuchet MS"/>
            </a:endParaRPr>
          </a:p>
          <a:p>
            <a:r>
              <a:rPr lang="en-US" i="1" dirty="0" smtClean="0">
                <a:latin typeface="Trebuchet MS"/>
                <a:cs typeface="Trebuchet MS"/>
              </a:rPr>
              <a:t>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i="1" dirty="0" smtClean="0">
                <a:latin typeface="Trebuchet MS"/>
                <a:cs typeface="Trebuchet MS"/>
              </a:rPr>
              <a:t> = </a:t>
            </a:r>
            <a:r>
              <a:rPr lang="en-US" dirty="0" smtClean="0">
                <a:latin typeface="Trebuchet MS"/>
                <a:cs typeface="Trebuchet MS"/>
              </a:rPr>
              <a:t>[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baseline="-25000" dirty="0" smtClean="0">
                <a:latin typeface="Trebuchet MS"/>
                <a:cs typeface="Trebuchet MS"/>
              </a:rPr>
              <a:t>1</a:t>
            </a:r>
            <a:r>
              <a:rPr lang="en-US" i="1" dirty="0" smtClean="0">
                <a:latin typeface="Trebuchet MS"/>
                <a:cs typeface="Trebuchet MS"/>
              </a:rPr>
              <a:t>,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baseline="-25000" dirty="0" smtClean="0">
                <a:latin typeface="Trebuchet MS"/>
                <a:cs typeface="Trebuchet MS"/>
              </a:rPr>
              <a:t>2</a:t>
            </a:r>
            <a:r>
              <a:rPr lang="en-US" i="1" dirty="0" smtClean="0">
                <a:latin typeface="Trebuchet MS"/>
                <a:cs typeface="Trebuchet MS"/>
              </a:rPr>
              <a:t>, …,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in</a:t>
            </a:r>
            <a:r>
              <a:rPr lang="en-US" dirty="0" smtClean="0">
                <a:latin typeface="Trebuchet MS"/>
                <a:cs typeface="Trebuchet MS"/>
              </a:rPr>
              <a:t>]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define a new matrix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 by concatenating all individual dictionaries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i="1" dirty="0">
                <a:latin typeface="Trebuchet MS"/>
                <a:cs typeface="Trebuchet MS"/>
              </a:rPr>
              <a:t>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i="1" dirty="0" smtClean="0">
                <a:latin typeface="Trebuchet MS"/>
                <a:cs typeface="Trebuchet MS"/>
              </a:rPr>
              <a:t> </a:t>
            </a:r>
            <a:r>
              <a:rPr lang="en-US" i="1" dirty="0">
                <a:latin typeface="Trebuchet MS"/>
                <a:cs typeface="Trebuchet MS"/>
              </a:rPr>
              <a:t>= </a:t>
            </a:r>
            <a:r>
              <a:rPr lang="en-US" dirty="0" smtClean="0">
                <a:latin typeface="Trebuchet MS"/>
                <a:cs typeface="Trebuchet MS"/>
              </a:rPr>
              <a:t>[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baseline="-25000" dirty="0" smtClean="0">
                <a:latin typeface="Trebuchet MS"/>
                <a:cs typeface="Trebuchet MS"/>
              </a:rPr>
              <a:t>1</a:t>
            </a:r>
            <a:r>
              <a:rPr lang="en-US" i="1" dirty="0">
                <a:latin typeface="Trebuchet MS"/>
                <a:cs typeface="Trebuchet MS"/>
              </a:rPr>
              <a:t>,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baseline="-25000" dirty="0" smtClean="0">
                <a:latin typeface="Trebuchet MS"/>
                <a:cs typeface="Trebuchet MS"/>
              </a:rPr>
              <a:t>2</a:t>
            </a:r>
            <a:r>
              <a:rPr lang="en-US" i="1" dirty="0">
                <a:latin typeface="Trebuchet MS"/>
                <a:cs typeface="Trebuchet MS"/>
              </a:rPr>
              <a:t>, …, </a:t>
            </a:r>
            <a:r>
              <a:rPr lang="en-US" b="1" dirty="0" err="1" smtClean="0">
                <a:latin typeface="Trebuchet MS"/>
                <a:cs typeface="Trebuchet MS"/>
              </a:rPr>
              <a:t>A</a:t>
            </a:r>
            <a:r>
              <a:rPr lang="en-US" i="1" baseline="-25000" dirty="0" err="1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]</a:t>
            </a:r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The size of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 is m x (</a:t>
            </a:r>
            <a:r>
              <a:rPr lang="en-US" i="1" dirty="0" err="1" smtClean="0">
                <a:latin typeface="Trebuchet MS"/>
                <a:cs typeface="Trebuchet MS"/>
              </a:rPr>
              <a:t>nk</a:t>
            </a:r>
            <a:r>
              <a:rPr lang="en-US" dirty="0" smtClean="0">
                <a:latin typeface="Trebuchet MS"/>
                <a:cs typeface="Trebuchet MS"/>
              </a:rPr>
              <a:t>)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A is normalized (its columns have unit l</a:t>
            </a:r>
            <a:r>
              <a:rPr lang="en-US" baseline="30000" dirty="0" smtClean="0">
                <a:latin typeface="Trebuchet MS"/>
                <a:cs typeface="Trebuchet MS"/>
              </a:rPr>
              <a:t>2</a:t>
            </a:r>
            <a:r>
              <a:rPr lang="en-US" dirty="0" smtClean="0">
                <a:latin typeface="Trebuchet MS"/>
                <a:cs typeface="Trebuchet MS"/>
              </a:rPr>
              <a:t> norm).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0567" y="1173808"/>
            <a:ext cx="1220126" cy="5675836"/>
            <a:chOff x="300567" y="1173808"/>
            <a:chExt cx="1220126" cy="5675836"/>
          </a:xfrm>
        </p:grpSpPr>
        <p:pic>
          <p:nvPicPr>
            <p:cNvPr id="4" name="Picture 3" descr="Screen Shot 2014-03-19 at 3.55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" y="1182164"/>
              <a:ext cx="1137577" cy="562503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36873" y="1173808"/>
              <a:ext cx="183820" cy="5675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1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5296" y="1094085"/>
            <a:ext cx="6157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a test image is classified?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A new test image </a:t>
            </a:r>
            <a:r>
              <a:rPr lang="en-US" b="1" dirty="0" smtClean="0">
                <a:latin typeface="Trebuchet MS"/>
                <a:cs typeface="Trebuchet MS"/>
              </a:rPr>
              <a:t>I</a:t>
            </a:r>
            <a:r>
              <a:rPr lang="en-US" baseline="30000" dirty="0" smtClean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 is represented as vector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of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elements (using the same representation of the training images)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4" name="Picture 3" descr="Screen Shot 2014-03-19 at 3.5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1182164"/>
            <a:ext cx="1137577" cy="56250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3591" y="3577058"/>
            <a:ext cx="173394" cy="3239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3011" y="1147372"/>
            <a:ext cx="183820" cy="228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12673" y="3409722"/>
            <a:ext cx="157521" cy="193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65419" y="2408782"/>
            <a:ext cx="1183447" cy="2033030"/>
            <a:chOff x="1265419" y="2408782"/>
            <a:chExt cx="1183447" cy="2033030"/>
          </a:xfrm>
        </p:grpSpPr>
        <p:sp>
          <p:nvSpPr>
            <p:cNvPr id="9" name="Rectangle 8"/>
            <p:cNvSpPr/>
            <p:nvPr/>
          </p:nvSpPr>
          <p:spPr>
            <a:xfrm>
              <a:off x="1265419" y="3038203"/>
              <a:ext cx="309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rebuchet MS"/>
                  <a:cs typeface="Trebuchet MS"/>
                </a:rPr>
                <a:t>I</a:t>
              </a:r>
              <a:r>
                <a:rPr lang="en-US" baseline="30000" dirty="0">
                  <a:latin typeface="Trebuchet MS"/>
                  <a:cs typeface="Trebuchet MS"/>
                </a:rPr>
                <a:t>t</a:t>
              </a:r>
              <a:r>
                <a:rPr lang="en-US" dirty="0">
                  <a:latin typeface="Trebuchet MS"/>
                  <a:cs typeface="Trebuchet MS"/>
                </a:rPr>
                <a:t> 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7" idx="6"/>
            </p:cNvCxnSpPr>
            <p:nvPr/>
          </p:nvCxnSpPr>
          <p:spPr>
            <a:xfrm flipV="1">
              <a:off x="1470194" y="3505226"/>
              <a:ext cx="251778" cy="12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Screen Shot 2014-03-20 at 8.40.02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972" y="2408782"/>
              <a:ext cx="726894" cy="203303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700297" y="2596326"/>
            <a:ext cx="625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Now, we look for a sparse representation of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using l1-minimization approach: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64" y="3305578"/>
            <a:ext cx="5174348" cy="7690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01720" y="4000947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W</a:t>
            </a:r>
            <a:r>
              <a:rPr lang="en-US" dirty="0" smtClean="0">
                <a:latin typeface="Trebuchet MS"/>
                <a:cs typeface="Trebuchet MS"/>
              </a:rPr>
              <a:t>e compute the residuals: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58" y="4612498"/>
            <a:ext cx="3159716" cy="5185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13001" y="5243727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The identity of </a:t>
            </a:r>
            <a:r>
              <a:rPr lang="en-US" b="1" dirty="0" smtClean="0">
                <a:latin typeface="Trebuchet MS"/>
                <a:cs typeface="Trebuchet MS"/>
              </a:rPr>
              <a:t>I</a:t>
            </a:r>
            <a:r>
              <a:rPr lang="en-US" baseline="30000" dirty="0" smtClean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 is :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39" y="5909815"/>
            <a:ext cx="3159716" cy="409479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549386" y="4074647"/>
            <a:ext cx="2243256" cy="710079"/>
            <a:chOff x="6549386" y="4074647"/>
            <a:chExt cx="2243256" cy="710079"/>
          </a:xfrm>
        </p:grpSpPr>
        <p:grpSp>
          <p:nvGrpSpPr>
            <p:cNvPr id="37" name="Group 36"/>
            <p:cNvGrpSpPr/>
            <p:nvPr/>
          </p:nvGrpSpPr>
          <p:grpSpPr>
            <a:xfrm>
              <a:off x="6700033" y="4437254"/>
              <a:ext cx="2092609" cy="347472"/>
              <a:chOff x="6700033" y="4437254"/>
              <a:chExt cx="2092609" cy="34747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6862063" y="452654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7991383" y="451612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" name="Picture 37" descr="Screen Shot 2014-03-20 at 8.57.50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074647"/>
              <a:ext cx="320553" cy="32055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549386" y="4980324"/>
            <a:ext cx="2240977" cy="1303259"/>
            <a:chOff x="6549386" y="4980324"/>
            <a:chExt cx="2240977" cy="1303259"/>
          </a:xfrm>
        </p:grpSpPr>
        <p:grpSp>
          <p:nvGrpSpPr>
            <p:cNvPr id="39" name="Group 38"/>
            <p:cNvGrpSpPr/>
            <p:nvPr/>
          </p:nvGrpSpPr>
          <p:grpSpPr>
            <a:xfrm>
              <a:off x="6697754" y="5395613"/>
              <a:ext cx="2092609" cy="347472"/>
              <a:chOff x="6700033" y="4437254"/>
              <a:chExt cx="2092609" cy="347472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193565" y="4526551"/>
                <a:ext cx="0" cy="254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" name="Picture 51" descr="Screen Shot 2014-03-20 at 8.57.57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980324"/>
              <a:ext cx="764722" cy="419847"/>
            </a:xfrm>
            <a:prstGeom prst="rect">
              <a:avLst/>
            </a:prstGeom>
          </p:spPr>
        </p:pic>
        <p:sp>
          <p:nvSpPr>
            <p:cNvPr id="53" name="Right Brace 52"/>
            <p:cNvSpPr/>
            <p:nvPr/>
          </p:nvSpPr>
          <p:spPr>
            <a:xfrm rot="16200000" flipH="1">
              <a:off x="7396355" y="5655627"/>
              <a:ext cx="98237" cy="50837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01408" y="5914251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M Roman 10 Regular"/>
                  <a:cs typeface="LM Roman 10 Regular"/>
                </a:rPr>
                <a:t>i</a:t>
              </a:r>
              <a:endParaRPr lang="en-US" i="1" dirty="0">
                <a:latin typeface="LM Roman 10 Regular"/>
                <a:cs typeface="LM Roman 10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2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7" grpId="0" build="p"/>
      <p:bldP spid="19" grpId="0" build="p"/>
      <p:bldP spid="2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5296" y="1094085"/>
            <a:ext cx="615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good is the classification?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use the </a:t>
            </a:r>
            <a:r>
              <a:rPr lang="en-US" dirty="0" err="1" smtClean="0">
                <a:latin typeface="Trebuchet MS"/>
                <a:cs typeface="Trebuchet MS"/>
              </a:rPr>
              <a:t>Sparsity</a:t>
            </a:r>
            <a:r>
              <a:rPr lang="en-US" dirty="0" smtClean="0">
                <a:latin typeface="Trebuchet MS"/>
                <a:cs typeface="Trebuchet MS"/>
              </a:rPr>
              <a:t> Concentration Index (SCI)</a:t>
            </a:r>
            <a:endParaRPr lang="en-US" dirty="0" smtClean="0">
              <a:latin typeface="Trebuchet MS"/>
              <a:cs typeface="Trebuchet MS"/>
            </a:endParaRPr>
          </a:p>
        </p:txBody>
      </p:sp>
      <p:pic>
        <p:nvPicPr>
          <p:cNvPr id="4" name="Picture 3" descr="Screen Shot 2014-03-19 at 3.5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1182164"/>
            <a:ext cx="1137577" cy="56250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3591" y="3577058"/>
            <a:ext cx="173394" cy="3239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3011" y="1147372"/>
            <a:ext cx="183820" cy="228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014561" y="2379827"/>
            <a:ext cx="7129439" cy="1349685"/>
            <a:chOff x="2014561" y="2379827"/>
            <a:chExt cx="7129439" cy="1349685"/>
          </a:xfrm>
        </p:grpSpPr>
        <p:pic>
          <p:nvPicPr>
            <p:cNvPr id="10" name="Picture 9" descr="Screen Shot 2014-03-20 at 9.06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561" y="2379827"/>
              <a:ext cx="6858000" cy="8763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715296" y="3215815"/>
              <a:ext cx="6428704" cy="51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creen Shot 2014-03-20 at 9.08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33" y="3214250"/>
            <a:ext cx="6813275" cy="14536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69" y="4839601"/>
            <a:ext cx="6813275" cy="14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365" y="1222291"/>
            <a:ext cx="67120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Occluded parts do not bring any information of the subject.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5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96214" y="3566281"/>
            <a:ext cx="415550" cy="396641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177258" y="2959625"/>
            <a:ext cx="415550" cy="396641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7" y="2086821"/>
            <a:ext cx="2215588" cy="2757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1093740">
            <a:off x="930510" y="2947118"/>
            <a:ext cx="2031680" cy="83866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5044" y="2559309"/>
            <a:ext cx="2729694" cy="180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004440" y="2865041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Trebuchet MS"/>
                <a:cs typeface="Trebuchet MS"/>
              </a:rPr>
              <a:t>Face Recognition</a:t>
            </a:r>
          </a:p>
          <a:p>
            <a:r>
              <a:rPr lang="en-US" sz="2400" dirty="0" smtClean="0">
                <a:latin typeface="Trebuchet MS"/>
                <a:cs typeface="Trebuchet MS"/>
              </a:rPr>
              <a:t>Algorithm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365" y="1222291"/>
            <a:ext cx="8611740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Occluded parts do not bring any information of the subject.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Only not-occluded parts should be considered by face recognition algorithm.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701" y="1942556"/>
            <a:ext cx="1021402" cy="3119928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endCxn id="42" idx="2"/>
          </p:cNvCxnSpPr>
          <p:nvPr/>
        </p:nvCxnSpPr>
        <p:spPr>
          <a:xfrm>
            <a:off x="3127760" y="2674516"/>
            <a:ext cx="2049498" cy="48343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1" idx="2"/>
          </p:cNvCxnSpPr>
          <p:nvPr/>
        </p:nvCxnSpPr>
        <p:spPr>
          <a:xfrm flipV="1">
            <a:off x="3184252" y="3764602"/>
            <a:ext cx="2011962" cy="4637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040740" y="3312465"/>
            <a:ext cx="756007" cy="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Multiply 64"/>
          <p:cNvSpPr/>
          <p:nvPr/>
        </p:nvSpPr>
        <p:spPr>
          <a:xfrm>
            <a:off x="3942898" y="3128062"/>
            <a:ext cx="417038" cy="492904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02195" y="30247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254595" y="31771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46695" y="30882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406995" y="34565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6995" y="33295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114895" y="34819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724495" y="30755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283295" y="34311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016595" y="31263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308695" y="31644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270595" y="29358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588095" y="32152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676995" y="2961293"/>
            <a:ext cx="376222" cy="37428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54595" y="39645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406995" y="4116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699095" y="40280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59395" y="43963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559395" y="42693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267295" y="44217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876895" y="40153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435695" y="4370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168995" y="40661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61095" y="41042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422995" y="38756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740495" y="41550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829395" y="39010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851495" y="43328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029295" y="43201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321395" y="4370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749895" y="33930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800695" y="35962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727795" y="36470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130895" y="36978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74900" y="5092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279995" y="24405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572095" y="23516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432395" y="2719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432395" y="2592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140295" y="27453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724495" y="24405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2016595" y="23516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876895" y="2719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876895" y="25929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584795" y="27453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2321395" y="23897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613495" y="23008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2473795" y="26691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473795" y="25421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2181695" y="26945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2765895" y="2453293"/>
            <a:ext cx="376222" cy="374285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95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6118" y="1314063"/>
            <a:ext cx="7544478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2</a:t>
            </a:r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)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 There are parts of the face that are more relevant than other parts.</a:t>
            </a: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endParaRPr lang="en-US" dirty="0">
              <a:solidFill>
                <a:srgbClr val="3366FF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7562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7917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rebuchet MS"/>
                <a:cs typeface="Trebuchet MS"/>
              </a:rPr>
              <a:t>Motivation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6118" y="1314063"/>
            <a:ext cx="7544478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2</a:t>
            </a:r>
            <a:r>
              <a:rPr lang="en-US" dirty="0">
                <a:solidFill>
                  <a:srgbClr val="3366FF"/>
                </a:solidFill>
                <a:latin typeface="Trebuchet MS"/>
                <a:cs typeface="Trebuchet MS"/>
              </a:rPr>
              <a:t>)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 There are parts of the face that are more relevant than other parts.</a:t>
            </a: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366F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endParaRPr lang="en-US" dirty="0">
              <a:solidFill>
                <a:srgbClr val="3366FF"/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dirty="0" smtClean="0">
                <a:solidFill>
                  <a:srgbClr val="3366FF"/>
                </a:solidFill>
                <a:latin typeface="Trebuchet MS"/>
                <a:cs typeface="Trebuchet MS"/>
              </a:rPr>
              <a:t>Relevant parts of each subject are subject-dependent.</a:t>
            </a:r>
            <a:endParaRPr lang="en-US" dirty="0">
              <a:solidFill>
                <a:srgbClr val="3366FF"/>
              </a:solidFill>
              <a:latin typeface="Trebuchet MS"/>
              <a:cs typeface="Trebuchet MS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9818" y="2753436"/>
            <a:ext cx="2481518" cy="2606001"/>
          </a:xfrm>
          <a:prstGeom prst="roundRect">
            <a:avLst>
              <a:gd name="adj" fmla="val 665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face0119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92" y="2998378"/>
            <a:ext cx="1044627" cy="129998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2588095" y="36089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537295" y="3774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270595" y="37613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384895" y="34057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537295" y="32406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346795" y="3139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067395" y="37613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105495" y="3520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067395" y="32279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4157" y="3530100"/>
            <a:ext cx="1044627" cy="129998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699095" y="37613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24495" y="39264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432395" y="39137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24495" y="41423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533995" y="42439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813395" y="43836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445095" y="36216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94295" y="43328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826095" y="36216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3" y="3985694"/>
            <a:ext cx="1044627" cy="129998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254595" y="40915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152995" y="4536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191095" y="46884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013295" y="48408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000595" y="4536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924395" y="44090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949795" y="41804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59295" y="43328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84695" y="470119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72019" y="19734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Subject </a:t>
            </a:r>
            <a:r>
              <a:rPr lang="en-US" sz="2400" i="1" dirty="0" err="1" smtClean="0">
                <a:latin typeface="LM Roman 10 Regular"/>
                <a:cs typeface="LM Roman 10 Regular"/>
              </a:rPr>
              <a:t>i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51336" y="3168909"/>
            <a:ext cx="5671463" cy="1800995"/>
            <a:chOff x="3051336" y="2622809"/>
            <a:chExt cx="5671463" cy="1800995"/>
          </a:xfrm>
        </p:grpSpPr>
        <p:sp>
          <p:nvSpPr>
            <p:cNvPr id="110" name="Rectangle 109"/>
            <p:cNvSpPr/>
            <p:nvPr/>
          </p:nvSpPr>
          <p:spPr>
            <a:xfrm>
              <a:off x="3778044" y="2622809"/>
              <a:ext cx="2729694" cy="180099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/>
            <p:cNvCxnSpPr>
              <a:stCxn id="58" idx="3"/>
              <a:endCxn id="110" idx="1"/>
            </p:cNvCxnSpPr>
            <p:nvPr/>
          </p:nvCxnSpPr>
          <p:spPr>
            <a:xfrm>
              <a:off x="3051336" y="3523037"/>
              <a:ext cx="726708" cy="2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307027" y="314551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Model of</a:t>
              </a:r>
            </a:p>
            <a:p>
              <a:r>
                <a:rPr lang="en-US" sz="2400" dirty="0" smtClean="0">
                  <a:latin typeface="Arial"/>
                  <a:cs typeface="Arial"/>
                </a:rPr>
                <a:t>Subject </a:t>
              </a:r>
              <a:r>
                <a:rPr lang="en-US" sz="2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6491553" y="3538200"/>
              <a:ext cx="726708" cy="129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itle 1"/>
          <p:cNvSpPr txBox="1">
            <a:spLocks/>
          </p:cNvSpPr>
          <p:nvPr/>
        </p:nvSpPr>
        <p:spPr>
          <a:xfrm>
            <a:off x="3531240" y="3500041"/>
            <a:ext cx="3048573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Trebuchet MS"/>
                <a:cs typeface="Trebuchet MS"/>
              </a:rPr>
              <a:t>Unsupervised</a:t>
            </a:r>
          </a:p>
          <a:p>
            <a:r>
              <a:rPr lang="en-US" sz="2400" dirty="0" smtClean="0">
                <a:latin typeface="Trebuchet MS"/>
                <a:cs typeface="Trebuchet MS"/>
              </a:rPr>
              <a:t>Learning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4761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3938</TotalTime>
  <Words>1517</Words>
  <Application>Microsoft Macintosh PowerPoint</Application>
  <PresentationFormat>On-screen Show (4:3)</PresentationFormat>
  <Paragraphs>643</Paragraphs>
  <Slides>55</Slides>
  <Notes>23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Face Recognition using  Adaptive Sparse Representations</vt:lpstr>
      <vt:lpstr>PowerPoint Presentation</vt:lpstr>
      <vt:lpstr>PowerPoint Presentation</vt:lpstr>
      <vt:lpstr>Face Recognition using  Adaptive Sparse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Face Recognition using  Adaptive Sparse Representations</vt:lpstr>
      <vt:lpstr>PowerPoint Presentation</vt:lpstr>
      <vt:lpstr>PowerPoint Presentation</vt:lpstr>
      <vt:lpstr>Sparse Representation Classification (SRC)</vt:lpstr>
      <vt:lpstr>Sparse Representation Classification (SRC)</vt:lpstr>
      <vt:lpstr>Sparse Representation Classification (SRC)</vt:lpstr>
      <vt:lpstr>Sparse Representation Classification (SRC)</vt:lpstr>
    </vt:vector>
  </TitlesOfParts>
  <Company>Escuela de Ingenieria PUC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73</cp:revision>
  <dcterms:created xsi:type="dcterms:W3CDTF">2013-11-07T20:27:34Z</dcterms:created>
  <dcterms:modified xsi:type="dcterms:W3CDTF">2014-03-21T12:46:29Z</dcterms:modified>
</cp:coreProperties>
</file>